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3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tente Windows" initials="UW" lastIdx="1" clrIdx="0">
    <p:extLst>
      <p:ext uri="{19B8F6BF-5375-455C-9EA6-DF929625EA0E}">
        <p15:presenceInfo xmlns:p15="http://schemas.microsoft.com/office/powerpoint/2012/main" userId="Utente Window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1-30T19:10:05.796" idx="1">
    <p:pos x="-493" y="188"/>
    <p:text/>
    <p:extLst>
      <p:ext uri="{C676402C-5697-4E1C-873F-D02D1690AC5C}">
        <p15:threadingInfo xmlns:p15="http://schemas.microsoft.com/office/powerpoint/2012/main" timeZoneBias="-6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1/30/2019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85507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70200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8647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94008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9398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70647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15353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75839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1733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6294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79313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35931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1/30/2019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79062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1/30/2019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1484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1/30/2019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02390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15871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1/30/2019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6457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1/30/2019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8042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748" r:id="rId12"/>
    <p:sldLayoutId id="2147483749" r:id="rId13"/>
    <p:sldLayoutId id="2147483750" r:id="rId14"/>
    <p:sldLayoutId id="2147483751" r:id="rId15"/>
    <p:sldLayoutId id="2147483752" r:id="rId16"/>
    <p:sldLayoutId id="214748375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2021983" y="-120471"/>
            <a:ext cx="8706117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it-IT" b="1" kern="5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 </a:t>
            </a:r>
            <a:endParaRPr lang="it-IT" kern="50" dirty="0">
              <a:latin typeface="Times New Roman" panose="02020603050405020304" pitchFamily="18" charset="0"/>
              <a:ea typeface="SimSun" panose="02010600030101010101" pitchFamily="2" charset="-122"/>
              <a:cs typeface="Mangal"/>
            </a:endParaRPr>
          </a:p>
          <a:p>
            <a:pPr algn="ctr">
              <a:spcAft>
                <a:spcPts val="0"/>
              </a:spcAft>
            </a:pPr>
            <a:endParaRPr lang="it-IT" kern="50" dirty="0">
              <a:latin typeface="Times New Roman" panose="02020603050405020304" pitchFamily="18" charset="0"/>
              <a:ea typeface="SimSun" panose="02010600030101010101" pitchFamily="2" charset="-122"/>
              <a:cs typeface="Mangal"/>
            </a:endParaRPr>
          </a:p>
          <a:p>
            <a:pPr algn="ctr">
              <a:spcAft>
                <a:spcPts val="0"/>
              </a:spcAft>
            </a:pPr>
            <a:endParaRPr lang="it-IT" b="1" kern="50" dirty="0" smtClean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endParaRPr lang="it-IT" b="1" kern="50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it-IT" b="1" kern="5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 </a:t>
            </a:r>
            <a:endParaRPr lang="it-IT" kern="50" dirty="0">
              <a:latin typeface="Times New Roman" panose="02020603050405020304" pitchFamily="18" charset="0"/>
              <a:ea typeface="SimSun" panose="02010600030101010101" pitchFamily="2" charset="-122"/>
              <a:cs typeface="Mangal"/>
            </a:endParaRPr>
          </a:p>
          <a:p>
            <a:pPr algn="ctr">
              <a:spcAft>
                <a:spcPts val="0"/>
              </a:spcAft>
            </a:pPr>
            <a:endParaRPr lang="it-IT" b="1" kern="50" dirty="0" smtClean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endParaRPr lang="it-IT" b="1" kern="50" dirty="0" smtClean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it-IT" b="1" kern="50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SCUOLA </a:t>
            </a:r>
            <a:r>
              <a:rPr lang="it-IT" b="1" kern="5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SECONDARIA DI PRIMO GRADO DI </a:t>
            </a:r>
            <a:r>
              <a:rPr lang="it-IT" b="1" kern="50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CRESPINA LORENZANA</a:t>
            </a:r>
            <a:endParaRPr lang="it-IT" kern="50" dirty="0">
              <a:latin typeface="Times New Roman" panose="02020603050405020304" pitchFamily="18" charset="0"/>
              <a:ea typeface="SimSun" panose="02010600030101010101" pitchFamily="2" charset="-122"/>
              <a:cs typeface="Mangal"/>
            </a:endParaRPr>
          </a:p>
          <a:p>
            <a:pPr algn="ctr">
              <a:spcAft>
                <a:spcPts val="0"/>
              </a:spcAft>
            </a:pPr>
            <a:endParaRPr lang="it-IT" kern="50" dirty="0" smtClean="0">
              <a:latin typeface="Times New Roman" panose="02020603050405020304" pitchFamily="18" charset="0"/>
              <a:ea typeface="SimSun" panose="02010600030101010101" pitchFamily="2" charset="-122"/>
              <a:cs typeface="Mangal"/>
            </a:endParaRPr>
          </a:p>
          <a:p>
            <a:pPr algn="ctr">
              <a:spcAft>
                <a:spcPts val="0"/>
              </a:spcAft>
            </a:pPr>
            <a:endParaRPr lang="it-IT" kern="50" dirty="0">
              <a:latin typeface="Times New Roman" panose="02020603050405020304" pitchFamily="18" charset="0"/>
              <a:ea typeface="SimSun" panose="02010600030101010101" pitchFamily="2" charset="-122"/>
              <a:cs typeface="Mangal"/>
            </a:endParaRPr>
          </a:p>
          <a:p>
            <a:pPr algn="ctr">
              <a:spcAft>
                <a:spcPts val="0"/>
              </a:spcAft>
            </a:pPr>
            <a:r>
              <a:rPr lang="it-IT" b="1" kern="5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  </a:t>
            </a:r>
            <a:r>
              <a:rPr lang="it-IT" sz="2800" b="1" kern="50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APPRENDIMENTO DIFFERENZIATO:</a:t>
            </a:r>
            <a:endParaRPr lang="it-IT" sz="2800" kern="50" dirty="0">
              <a:latin typeface="Times New Roman" panose="02020603050405020304" pitchFamily="18" charset="0"/>
              <a:ea typeface="SimSun" panose="02010600030101010101" pitchFamily="2" charset="-122"/>
              <a:cs typeface="Mangal"/>
            </a:endParaRPr>
          </a:p>
          <a:p>
            <a:pPr algn="ctr">
              <a:spcAft>
                <a:spcPts val="0"/>
              </a:spcAft>
            </a:pPr>
            <a:r>
              <a:rPr lang="it-IT" b="1" kern="5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  </a:t>
            </a:r>
            <a:endParaRPr lang="it-IT" kern="50" dirty="0">
              <a:latin typeface="Times New Roman" panose="02020603050405020304" pitchFamily="18" charset="0"/>
              <a:ea typeface="SimSun" panose="02010600030101010101" pitchFamily="2" charset="-122"/>
              <a:cs typeface="Mangal"/>
            </a:endParaRPr>
          </a:p>
          <a:p>
            <a:pPr algn="ctr">
              <a:spcAft>
                <a:spcPts val="0"/>
              </a:spcAft>
            </a:pPr>
            <a:r>
              <a:rPr lang="it-IT" sz="2800" b="1" kern="5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La Grande Guerra attraverso le parole degli uomini </a:t>
            </a:r>
            <a:r>
              <a:rPr lang="it-IT" sz="2800" b="1" kern="50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dell’epoca</a:t>
            </a:r>
          </a:p>
          <a:p>
            <a:pPr algn="ctr">
              <a:spcAft>
                <a:spcPts val="0"/>
              </a:spcAft>
            </a:pPr>
            <a:endParaRPr lang="it-IT" kern="50" dirty="0">
              <a:latin typeface="Times New Roman" panose="02020603050405020304" pitchFamily="18" charset="0"/>
              <a:ea typeface="SimSun" panose="02010600030101010101" pitchFamily="2" charset="-122"/>
              <a:cs typeface="Mangal"/>
            </a:endParaRPr>
          </a:p>
          <a:p>
            <a:pPr algn="ctr">
              <a:spcAft>
                <a:spcPts val="0"/>
              </a:spcAft>
            </a:pPr>
            <a:r>
              <a:rPr lang="it-IT" b="1" kern="5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ATTIVITA’ </a:t>
            </a:r>
            <a:r>
              <a:rPr lang="it-IT" b="1" kern="50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INTERDISCIPLINARE di STORIA&amp;LETTERATURA</a:t>
            </a:r>
            <a:endParaRPr lang="it-IT" kern="50" dirty="0">
              <a:latin typeface="Times New Roman" panose="02020603050405020304" pitchFamily="18" charset="0"/>
              <a:ea typeface="SimSun" panose="02010600030101010101" pitchFamily="2" charset="-122"/>
              <a:cs typeface="Mangal"/>
            </a:endParaRPr>
          </a:p>
          <a:p>
            <a:pPr algn="ctr">
              <a:spcAft>
                <a:spcPts val="0"/>
              </a:spcAft>
            </a:pPr>
            <a:r>
              <a:rPr lang="it-IT" b="1" kern="5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 </a:t>
            </a:r>
            <a:endParaRPr lang="it-IT" kern="50" dirty="0">
              <a:latin typeface="Times New Roman" panose="02020603050405020304" pitchFamily="18" charset="0"/>
              <a:ea typeface="SimSun" panose="02010600030101010101" pitchFamily="2" charset="-122"/>
              <a:cs typeface="Mangal"/>
            </a:endParaRPr>
          </a:p>
          <a:p>
            <a:pPr algn="ctr">
              <a:spcAft>
                <a:spcPts val="0"/>
              </a:spcAft>
            </a:pPr>
            <a:r>
              <a:rPr lang="it-IT" b="1" i="1" u="sng" kern="5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CON FINALITA' DI EDUCAZIONE ALLA PACE</a:t>
            </a:r>
            <a:endParaRPr lang="it-IT" kern="50" dirty="0">
              <a:latin typeface="Times New Roman" panose="02020603050405020304" pitchFamily="18" charset="0"/>
              <a:ea typeface="SimSun" panose="02010600030101010101" pitchFamily="2" charset="-122"/>
              <a:cs typeface="Mangal"/>
            </a:endParaRPr>
          </a:p>
          <a:p>
            <a:pPr algn="ctr">
              <a:spcAft>
                <a:spcPts val="0"/>
              </a:spcAft>
            </a:pPr>
            <a:r>
              <a:rPr lang="it-IT" b="1" kern="5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 </a:t>
            </a:r>
            <a:endParaRPr lang="it-IT" kern="50" dirty="0">
              <a:latin typeface="Times New Roman" panose="02020603050405020304" pitchFamily="18" charset="0"/>
              <a:ea typeface="SimSun" panose="02010600030101010101" pitchFamily="2" charset="-122"/>
              <a:cs typeface="Mangal"/>
            </a:endParaRPr>
          </a:p>
          <a:p>
            <a:pPr algn="r">
              <a:spcAft>
                <a:spcPts val="0"/>
              </a:spcAft>
            </a:pPr>
            <a:r>
              <a:rPr lang="it-IT" b="1" i="1" kern="50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Serena Campani, Pontedera, 2 Febbraio 2019</a:t>
            </a:r>
            <a:endParaRPr lang="it-IT" kern="5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Mangal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042" y="742413"/>
            <a:ext cx="8654603" cy="904875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890" y="3879493"/>
            <a:ext cx="1976186" cy="1800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011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927277" y="470279"/>
            <a:ext cx="686444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  <a:p>
            <a:r>
              <a:rPr lang="it-IT" dirty="0"/>
              <a:t>«Alcuni </a:t>
            </a:r>
            <a:r>
              <a:rPr lang="it-IT" dirty="0"/>
              <a:t>lavori erano veramente belli con risposte corrette e complete mentre invece alcuni non hanno seguito il comando richiesto dal </a:t>
            </a:r>
            <a:r>
              <a:rPr lang="it-IT" dirty="0"/>
              <a:t>testo. </a:t>
            </a:r>
            <a:r>
              <a:rPr lang="it-IT" dirty="0"/>
              <a:t>A</a:t>
            </a:r>
            <a:r>
              <a:rPr lang="it-IT" dirty="0"/>
              <a:t>d </a:t>
            </a:r>
            <a:r>
              <a:rPr lang="it-IT" dirty="0"/>
              <a:t>ogni alunno abbiamo voluto dare una valutazione a parole per esempio: bene</a:t>
            </a:r>
            <a:r>
              <a:rPr lang="it-IT" dirty="0"/>
              <a:t>, benino, benissimo</a:t>
            </a:r>
            <a:r>
              <a:rPr lang="it-IT" dirty="0"/>
              <a:t>.</a:t>
            </a:r>
          </a:p>
          <a:p>
            <a:r>
              <a:rPr lang="it-IT" dirty="0"/>
              <a:t>Questo perché non ci sembrava giusto dare una valutazione numerica</a:t>
            </a:r>
            <a:r>
              <a:rPr lang="it-IT" dirty="0"/>
              <a:t>.»</a:t>
            </a:r>
            <a:endParaRPr lang="it-IT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8403464" y="747361"/>
            <a:ext cx="26788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i="1" dirty="0" smtClean="0"/>
              <a:t>Ed ora…la voce ai ragazzi…</a:t>
            </a:r>
            <a:endParaRPr lang="it-IT" sz="2800" b="1" i="1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8268235" y="1758969"/>
            <a:ext cx="3026535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/>
              <a:t>«Per </a:t>
            </a:r>
            <a:r>
              <a:rPr lang="it-IT" sz="1600" dirty="0"/>
              <a:t>preparare questo lavoro abbiamo impiegato circa cinque giorni; tutti i membri hanno collaborato serenamente ed in modo equo.</a:t>
            </a:r>
          </a:p>
          <a:p>
            <a:r>
              <a:rPr lang="it-IT" sz="1600" dirty="0"/>
              <a:t>Oggi, 20 Dicembre 2017, abbiamo esposto il lavoro e abbiamo visto che è stato apprezzato molto e noi ci siamo sentiti soddisfatti perché abbiamo messo molto impegno nel realizzarlo.</a:t>
            </a:r>
          </a:p>
          <a:p>
            <a:r>
              <a:rPr lang="it-IT" sz="1600" dirty="0"/>
              <a:t>In conclusione vorremmo ringraziare i ragazzi per l'ascolto e la Professoressa per l'occasione che ci ha offerto</a:t>
            </a:r>
            <a:r>
              <a:rPr lang="it-IT" sz="1600" dirty="0" smtClean="0"/>
              <a:t>.»</a:t>
            </a:r>
            <a:endParaRPr lang="it-IT" sz="1600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1513265" y="2391289"/>
            <a:ext cx="65167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«E</a:t>
            </a:r>
            <a:r>
              <a:rPr lang="it-IT" dirty="0"/>
              <a:t>' stata un'attività diversa dal solito, ma comunque </a:t>
            </a:r>
            <a:r>
              <a:rPr lang="it-IT" dirty="0" smtClean="0"/>
              <a:t>interessante. Questo </a:t>
            </a:r>
            <a:r>
              <a:rPr lang="it-IT" dirty="0"/>
              <a:t>tipo di lavoro ci è piaciuto in particolar modo rispetto allo studio “cartaceo” della storia</a:t>
            </a:r>
            <a:r>
              <a:rPr lang="it-IT" dirty="0" smtClean="0"/>
              <a:t>.»</a:t>
            </a:r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3448316" y="3544072"/>
            <a:ext cx="47007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«Erika </a:t>
            </a:r>
            <a:r>
              <a:rPr lang="it-IT" dirty="0"/>
              <a:t>e </a:t>
            </a:r>
            <a:r>
              <a:rPr lang="it-IT" dirty="0" smtClean="0"/>
              <a:t>Victoria </a:t>
            </a:r>
            <a:r>
              <a:rPr lang="it-IT" dirty="0"/>
              <a:t>hanno inventato un gioco tratto dalle opere di Ungaretti, chiamato: E </a:t>
            </a:r>
            <a:r>
              <a:rPr lang="it-IT" dirty="0" smtClean="0"/>
              <a:t>tu, </a:t>
            </a:r>
            <a:r>
              <a:rPr lang="it-IT" dirty="0"/>
              <a:t>quando ti illumini d'immenso</a:t>
            </a:r>
            <a:r>
              <a:rPr lang="it-IT" dirty="0" smtClean="0"/>
              <a:t>?»</a:t>
            </a:r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1184856" y="4677658"/>
            <a:ext cx="66068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«Noi </a:t>
            </a:r>
            <a:r>
              <a:rPr lang="it-IT" dirty="0"/>
              <a:t>siamo stati il gruppo che ha mostrato il proprio lavoro per ultimo ed è fortunatamente filato tutto liscio, sia nella realizzazione del </a:t>
            </a:r>
            <a:r>
              <a:rPr lang="it-IT" dirty="0" err="1"/>
              <a:t>Power</a:t>
            </a:r>
            <a:r>
              <a:rPr lang="it-IT" dirty="0"/>
              <a:t> Point, sia </a:t>
            </a:r>
            <a:r>
              <a:rPr lang="it-IT" dirty="0" smtClean="0"/>
              <a:t>nell'esposizione</a:t>
            </a:r>
            <a:r>
              <a:rPr lang="it-IT" dirty="0"/>
              <a:t>. </a:t>
            </a:r>
          </a:p>
          <a:p>
            <a:r>
              <a:rPr lang="it-IT" dirty="0"/>
              <a:t>Ogni volta è sempre bellissimo fare questi lavori in gruppo</a:t>
            </a:r>
            <a:r>
              <a:rPr lang="it-IT" dirty="0" smtClean="0"/>
              <a:t>!»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17609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528" y="956370"/>
            <a:ext cx="7593165" cy="426943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2362204" y="5357611"/>
            <a:ext cx="84689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5400" dirty="0" smtClean="0"/>
              <a:t>Grazie per l’attenzione</a:t>
            </a:r>
            <a:endParaRPr lang="it-IT" sz="5400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8912181" y="956370"/>
            <a:ext cx="217653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it-IT" sz="2800" b="1" i="1" kern="5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“Alla </a:t>
            </a:r>
            <a:r>
              <a:rPr lang="it-IT" sz="2800" b="1" i="1" kern="50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guerra</a:t>
            </a:r>
          </a:p>
          <a:p>
            <a:pPr>
              <a:spcAft>
                <a:spcPts val="0"/>
              </a:spcAft>
            </a:pPr>
            <a:r>
              <a:rPr lang="it-IT" sz="2800" b="1" i="1" kern="50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it-IT" sz="2800" b="1" i="1" kern="5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si può contrapporre </a:t>
            </a:r>
            <a:r>
              <a:rPr lang="it-IT" sz="2800" b="1" i="1" kern="50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solo</a:t>
            </a:r>
          </a:p>
          <a:p>
            <a:pPr>
              <a:spcAft>
                <a:spcPts val="0"/>
              </a:spcAft>
            </a:pPr>
            <a:r>
              <a:rPr lang="it-IT" sz="2800" b="1" i="1" kern="50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it-IT" sz="2800" b="1" i="1" kern="5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l’educazione </a:t>
            </a:r>
            <a:endParaRPr lang="it-IT" sz="2800" b="1" i="1" kern="50" dirty="0" smtClean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it-IT" sz="2800" b="1" i="1" kern="50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alla </a:t>
            </a:r>
            <a:r>
              <a:rPr lang="it-IT" sz="2800" b="1" i="1" kern="5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pace”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0769" y="3765835"/>
            <a:ext cx="1706880" cy="1267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145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828800" y="682580"/>
            <a:ext cx="8615965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it-IT" sz="3200" b="1" kern="50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Introduzione</a:t>
            </a:r>
            <a:endParaRPr lang="it-IT" sz="3200" kern="50" dirty="0">
              <a:latin typeface="Times New Roman" panose="02020603050405020304" pitchFamily="18" charset="0"/>
              <a:ea typeface="SimSun" panose="02010600030101010101" pitchFamily="2" charset="-122"/>
              <a:cs typeface="Mangal"/>
            </a:endParaRPr>
          </a:p>
          <a:p>
            <a:pPr>
              <a:spcAft>
                <a:spcPts val="0"/>
              </a:spcAft>
            </a:pPr>
            <a:r>
              <a:rPr lang="it-IT" sz="3200" kern="50" dirty="0" smtClean="0">
                <a:solidFill>
                  <a:srgbClr val="000000"/>
                </a:solidFill>
                <a:latin typeface="Times New Roman" panose="02020603050405020304" pitchFamily="18" charset="0"/>
                <a:ea typeface="Palatino-Roman"/>
                <a:cs typeface="Times New Roman" panose="02020603050405020304" pitchFamily="18" charset="0"/>
              </a:rPr>
              <a:t>Lo scorso anno </a:t>
            </a:r>
            <a:r>
              <a:rPr lang="it-IT" sz="3200" kern="50" dirty="0">
                <a:solidFill>
                  <a:srgbClr val="000000"/>
                </a:solidFill>
                <a:latin typeface="Times New Roman" panose="02020603050405020304" pitchFamily="18" charset="0"/>
                <a:ea typeface="Palatino-Roman"/>
                <a:cs typeface="Times New Roman" panose="02020603050405020304" pitchFamily="18" charset="0"/>
              </a:rPr>
              <a:t>con i miei studenti di terza media abbiamo lavorato su una unità di </a:t>
            </a:r>
            <a:r>
              <a:rPr lang="it-IT" sz="3200" kern="50" dirty="0" smtClean="0">
                <a:solidFill>
                  <a:srgbClr val="000000"/>
                </a:solidFill>
                <a:latin typeface="Times New Roman" panose="02020603050405020304" pitchFamily="18" charset="0"/>
                <a:ea typeface="Palatino-Roman"/>
                <a:cs typeface="Times New Roman" panose="02020603050405020304" pitchFamily="18" charset="0"/>
              </a:rPr>
              <a:t>apprendimento di </a:t>
            </a:r>
            <a:r>
              <a:rPr lang="it-IT" sz="3200" kern="50" dirty="0">
                <a:solidFill>
                  <a:srgbClr val="000000"/>
                </a:solidFill>
                <a:latin typeface="Times New Roman" panose="02020603050405020304" pitchFamily="18" charset="0"/>
                <a:ea typeface="Palatino-Roman"/>
                <a:cs typeface="Times New Roman" panose="02020603050405020304" pitchFamily="18" charset="0"/>
              </a:rPr>
              <a:t>storia e letteratura con finalità di educazione alla pace. </a:t>
            </a:r>
            <a:endParaRPr lang="it-IT" sz="3200" kern="50" dirty="0">
              <a:latin typeface="Times New Roman" panose="02020603050405020304" pitchFamily="18" charset="0"/>
              <a:ea typeface="SimSun" panose="02010600030101010101" pitchFamily="2" charset="-122"/>
              <a:cs typeface="Mangal"/>
            </a:endParaRPr>
          </a:p>
          <a:p>
            <a:pPr>
              <a:spcAft>
                <a:spcPts val="0"/>
              </a:spcAft>
            </a:pPr>
            <a:r>
              <a:rPr lang="it-IT" sz="3200" kern="50" dirty="0">
                <a:solidFill>
                  <a:srgbClr val="000000"/>
                </a:solidFill>
                <a:latin typeface="Times New Roman" panose="02020603050405020304" pitchFamily="18" charset="0"/>
                <a:ea typeface="Palatino-Roman"/>
                <a:cs typeface="Times New Roman" panose="02020603050405020304" pitchFamily="18" charset="0"/>
              </a:rPr>
              <a:t>L'idea era affrontare la Grande Guerra </a:t>
            </a:r>
            <a:r>
              <a:rPr lang="it-IT" sz="3200" kern="50" dirty="0" smtClean="0">
                <a:solidFill>
                  <a:srgbClr val="000000"/>
                </a:solidFill>
                <a:latin typeface="Times New Roman" panose="02020603050405020304" pitchFamily="18" charset="0"/>
                <a:ea typeface="Palatino-Roman"/>
                <a:cs typeface="Times New Roman" panose="02020603050405020304" pitchFamily="18" charset="0"/>
              </a:rPr>
              <a:t>anche mediante </a:t>
            </a:r>
            <a:r>
              <a:rPr lang="it-IT" sz="3200" kern="50" dirty="0">
                <a:solidFill>
                  <a:srgbClr val="000000"/>
                </a:solidFill>
                <a:latin typeface="Times New Roman" panose="02020603050405020304" pitchFamily="18" charset="0"/>
                <a:ea typeface="Palatino-Roman"/>
                <a:cs typeface="Times New Roman" panose="02020603050405020304" pitchFamily="18" charset="0"/>
              </a:rPr>
              <a:t>lo studio delle fonti scritte dell'epoca al fine di ricostruire i principali nodi tematici in un'ottica di educazione alla pace e con una metodologia </a:t>
            </a:r>
            <a:r>
              <a:rPr lang="it-IT" sz="3200" kern="50" dirty="0" smtClean="0">
                <a:solidFill>
                  <a:srgbClr val="000000"/>
                </a:solidFill>
                <a:latin typeface="Times New Roman" panose="02020603050405020304" pitchFamily="18" charset="0"/>
                <a:ea typeface="Palatino-Roman"/>
                <a:cs typeface="Times New Roman" panose="02020603050405020304" pitchFamily="18" charset="0"/>
              </a:rPr>
              <a:t>interdisciplinare ed inclusiva per tutti e per ciascuno.</a:t>
            </a:r>
            <a:endParaRPr lang="it-IT" sz="3200" kern="5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Mangal"/>
            </a:endParaRPr>
          </a:p>
        </p:txBody>
      </p:sp>
    </p:spTree>
    <p:extLst>
      <p:ext uri="{BB962C8B-B14F-4D97-AF65-F5344CB8AC3E}">
        <p14:creationId xmlns:p14="http://schemas.microsoft.com/office/powerpoint/2010/main" val="2707336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3138154" y="606509"/>
            <a:ext cx="6096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it-IT" sz="2400" b="1" kern="50" dirty="0" smtClean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Le fasi del lavoro</a:t>
            </a:r>
          </a:p>
          <a:p>
            <a:pPr>
              <a:spcAft>
                <a:spcPts val="0"/>
              </a:spcAft>
            </a:pPr>
            <a:endParaRPr lang="it-IT" sz="2400" kern="50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Wingdings" panose="05000000000000000000" pitchFamily="2" charset="2"/>
              <a:buChar char="v"/>
              <a:tabLst>
                <a:tab pos="457200" algn="l"/>
              </a:tabLst>
            </a:pPr>
            <a:r>
              <a:rPr lang="it-IT" sz="2400" kern="5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Inizialmente si è tenuto, durante le ore di Geografia, un incontro con i volontari di </a:t>
            </a:r>
            <a:r>
              <a:rPr lang="it-IT" sz="2400" kern="50" dirty="0" smtClean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Emergency.</a:t>
            </a:r>
          </a:p>
          <a:p>
            <a:pPr marL="342900" lvl="0" indent="-342900">
              <a:spcAft>
                <a:spcPts val="0"/>
              </a:spcAft>
              <a:buFont typeface="Wingdings" panose="05000000000000000000" pitchFamily="2" charset="2"/>
              <a:buChar char="v"/>
              <a:tabLst>
                <a:tab pos="457200" algn="l"/>
              </a:tabLst>
            </a:pPr>
            <a:endParaRPr lang="it-IT" sz="2400" kern="50" dirty="0">
              <a:solidFill>
                <a:srgbClr val="00000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Wingdings" panose="05000000000000000000" pitchFamily="2" charset="2"/>
              <a:buChar char="v"/>
              <a:tabLst>
                <a:tab pos="457200" algn="l"/>
              </a:tabLst>
            </a:pPr>
            <a:r>
              <a:rPr lang="it-IT" sz="2400" kern="5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In un secondo momento ho proposto </a:t>
            </a:r>
            <a:r>
              <a:rPr lang="it-IT" sz="2400" kern="50" dirty="0" smtClean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l'attività sulla Grande Guerra </a:t>
            </a:r>
            <a:r>
              <a:rPr lang="it-IT" sz="2400" kern="5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 gruppi di </a:t>
            </a:r>
            <a:r>
              <a:rPr lang="it-IT" sz="2400" b="1" kern="5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apprendimento </a:t>
            </a:r>
            <a:r>
              <a:rPr lang="it-IT" sz="2400" b="1" kern="50" dirty="0" smtClean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differenziato.</a:t>
            </a:r>
          </a:p>
          <a:p>
            <a:pPr marL="342900" lvl="0" indent="-342900">
              <a:spcAft>
                <a:spcPts val="0"/>
              </a:spcAft>
              <a:buFont typeface="Wingdings" panose="05000000000000000000" pitchFamily="2" charset="2"/>
              <a:buChar char="v"/>
              <a:tabLst>
                <a:tab pos="457200" algn="l"/>
              </a:tabLst>
            </a:pPr>
            <a:endParaRPr lang="it-IT" sz="2400" kern="50" dirty="0">
              <a:solidFill>
                <a:srgbClr val="00000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Wingdings" panose="05000000000000000000" pitchFamily="2" charset="2"/>
              <a:buChar char="v"/>
              <a:tabLst>
                <a:tab pos="457200" algn="l"/>
              </a:tabLst>
            </a:pPr>
            <a:r>
              <a:rPr lang="it-IT" sz="2400" kern="5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Si è poi passati alla visione di un dvd alla </a:t>
            </a:r>
            <a:r>
              <a:rPr lang="it-IT" sz="2400" kern="5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Lim</a:t>
            </a:r>
            <a:r>
              <a:rPr lang="it-IT" sz="2400" kern="5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sulla Rivoluzione </a:t>
            </a:r>
            <a:r>
              <a:rPr lang="it-IT" sz="2400" kern="50" dirty="0" smtClean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Russa.</a:t>
            </a:r>
          </a:p>
          <a:p>
            <a:pPr marL="342900" lvl="0" indent="-342900">
              <a:spcAft>
                <a:spcPts val="0"/>
              </a:spcAft>
              <a:buFont typeface="Wingdings" panose="05000000000000000000" pitchFamily="2" charset="2"/>
              <a:buChar char="v"/>
              <a:tabLst>
                <a:tab pos="457200" algn="l"/>
              </a:tabLst>
            </a:pPr>
            <a:endParaRPr lang="it-IT" sz="2400" kern="50" dirty="0">
              <a:solidFill>
                <a:srgbClr val="00000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Wingdings" panose="05000000000000000000" pitchFamily="2" charset="2"/>
              <a:buChar char="v"/>
              <a:tabLst>
                <a:tab pos="457200" algn="l"/>
              </a:tabLst>
            </a:pPr>
            <a:r>
              <a:rPr lang="it-IT" sz="2400" kern="5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Infine si è svolto un incontro con un esperto (lo zio di una alunna) </a:t>
            </a:r>
            <a:r>
              <a:rPr lang="it-IT" sz="2400" kern="50" dirty="0" smtClean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su Antonio </a:t>
            </a:r>
            <a:r>
              <a:rPr lang="it-IT" sz="2400" kern="5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Gramsci</a:t>
            </a:r>
            <a:r>
              <a:rPr lang="it-IT" sz="2400" kern="50" dirty="0" smtClean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</a:t>
            </a:r>
            <a:endParaRPr lang="it-IT" sz="2400" kern="5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204" y="1098192"/>
            <a:ext cx="1974492" cy="1974492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4054" y="4151290"/>
            <a:ext cx="230505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701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309352" y="809815"/>
            <a:ext cx="6096000" cy="483209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it-IT" sz="2800" b="1" kern="5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Metodologia </a:t>
            </a:r>
            <a:r>
              <a:rPr lang="it-IT" sz="2800" b="1" kern="50" dirty="0" smtClean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adottata</a:t>
            </a:r>
          </a:p>
          <a:p>
            <a:pPr>
              <a:spcAft>
                <a:spcPts val="0"/>
              </a:spcAft>
            </a:pPr>
            <a:endParaRPr lang="it-IT" sz="2800" kern="50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it-IT" sz="2800" u="sng" kern="5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apprendimento </a:t>
            </a:r>
            <a:r>
              <a:rPr lang="it-IT" sz="2800" u="sng" kern="50" dirty="0" smtClean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differenziato</a:t>
            </a:r>
            <a:endParaRPr lang="it-IT" sz="2800" kern="50" dirty="0" smtClean="0">
              <a:solidFill>
                <a:srgbClr val="00000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457200" lvl="0" indent="-457200"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it-IT" sz="2800" kern="50" dirty="0" smtClean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cooperative </a:t>
            </a:r>
            <a:r>
              <a:rPr lang="it-IT" sz="2800" kern="5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learning</a:t>
            </a:r>
            <a:endParaRPr lang="it-IT" sz="2800" kern="50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457200" lvl="0" indent="-457200"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it-IT" sz="2800" kern="5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peer</a:t>
            </a:r>
            <a:r>
              <a:rPr lang="it-IT" sz="2800" kern="5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it-IT" sz="2800" kern="5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education</a:t>
            </a:r>
            <a:endParaRPr lang="it-IT" sz="2800" kern="50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457200" lvl="0" indent="-457200"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it-IT" sz="2800" kern="5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gruppi formati seguendo le scelte degli alunni: </a:t>
            </a:r>
            <a:endParaRPr lang="it-IT" sz="2800" kern="50" dirty="0" smtClean="0">
              <a:solidFill>
                <a:srgbClr val="00000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lvl="0">
              <a:spcAft>
                <a:spcPts val="0"/>
              </a:spcAft>
              <a:tabLst>
                <a:tab pos="457200" algn="l"/>
              </a:tabLst>
            </a:pPr>
            <a:r>
              <a:rPr lang="it-IT" sz="2800" i="1" kern="50" dirty="0" smtClean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it-IT" sz="2800" i="1" kern="5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La scelta è importante perché legata alla responsabilità, in quanto attiva un dialogo interiore con se stessi. E' alla base dell'autostima</a:t>
            </a:r>
            <a:r>
              <a:rPr lang="it-IT" sz="2800" i="1" kern="50" dirty="0" smtClean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.” (M. Orsi)</a:t>
            </a:r>
            <a:endParaRPr lang="it-IT" sz="2800" kern="50" dirty="0" smtClean="0">
              <a:solidFill>
                <a:srgbClr val="00000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7521262" y="1634063"/>
            <a:ext cx="404396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i="1" dirty="0" smtClean="0"/>
              <a:t>«Tra </a:t>
            </a:r>
            <a:r>
              <a:rPr lang="it-IT" sz="4000" i="1" dirty="0"/>
              <a:t>diverse scelte, noi abbiamo deciso quella che ci sembrava più adatta a </a:t>
            </a:r>
            <a:r>
              <a:rPr lang="it-IT" sz="4000" i="1" dirty="0" smtClean="0"/>
              <a:t>noi»</a:t>
            </a:r>
            <a:endParaRPr lang="it-IT" sz="4000" i="1" dirty="0"/>
          </a:p>
        </p:txBody>
      </p:sp>
    </p:spTree>
    <p:extLst>
      <p:ext uri="{BB962C8B-B14F-4D97-AF65-F5344CB8AC3E}">
        <p14:creationId xmlns:p14="http://schemas.microsoft.com/office/powerpoint/2010/main" val="4105050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742683" y="557130"/>
            <a:ext cx="6096000" cy="587853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it-IT" sz="2000" b="1" kern="50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Menu </a:t>
            </a:r>
            <a:r>
              <a:rPr lang="it-IT" sz="2000" b="1" kern="5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di </a:t>
            </a:r>
            <a:r>
              <a:rPr lang="it-IT" sz="2000" b="1" kern="50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Lavoro</a:t>
            </a:r>
            <a:endParaRPr lang="it-IT" sz="2000" kern="50" dirty="0">
              <a:latin typeface="Times New Roman" panose="02020603050405020304" pitchFamily="18" charset="0"/>
              <a:ea typeface="SimSun" panose="02010600030101010101" pitchFamily="2" charset="-122"/>
              <a:cs typeface="Mangal"/>
            </a:endParaRPr>
          </a:p>
          <a:p>
            <a:pPr>
              <a:spcAft>
                <a:spcPts val="0"/>
              </a:spcAft>
            </a:pPr>
            <a:r>
              <a:rPr lang="it-IT" sz="2000" kern="5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 </a:t>
            </a:r>
            <a:endParaRPr lang="it-IT" sz="2000" kern="50" dirty="0">
              <a:latin typeface="Times New Roman" panose="02020603050405020304" pitchFamily="18" charset="0"/>
              <a:ea typeface="SimSun" panose="02010600030101010101" pitchFamily="2" charset="-122"/>
              <a:cs typeface="Mangal"/>
            </a:endParaRPr>
          </a:p>
          <a:p>
            <a:pPr>
              <a:spcAft>
                <a:spcPts val="0"/>
              </a:spcAft>
            </a:pPr>
            <a:r>
              <a:rPr lang="it-IT" sz="2000" kern="5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Menu gruppo 1 </a:t>
            </a:r>
            <a:r>
              <a:rPr lang="it-IT" sz="2000" kern="50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letteratura</a:t>
            </a:r>
            <a:endParaRPr lang="it-IT" sz="2000" kern="50" dirty="0">
              <a:latin typeface="Times New Roman" panose="02020603050405020304" pitchFamily="18" charset="0"/>
              <a:ea typeface="SimSun" panose="02010600030101010101" pitchFamily="2" charset="-122"/>
              <a:cs typeface="Mangal"/>
            </a:endParaRPr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it-IT" sz="2000" kern="5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Leggere tutto il materiale in dispensa</a:t>
            </a:r>
            <a:endParaRPr lang="it-IT" sz="2000" kern="50" dirty="0">
              <a:latin typeface="Times New Roman" panose="02020603050405020304" pitchFamily="18" charset="0"/>
              <a:ea typeface="SimSun" panose="02010600030101010101" pitchFamily="2" charset="-122"/>
              <a:cs typeface="Mangal"/>
            </a:endParaRPr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it-IT" sz="2000" kern="5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Sottolineare le informazioni importanti</a:t>
            </a:r>
            <a:endParaRPr lang="it-IT" sz="2000" kern="50" dirty="0">
              <a:latin typeface="Times New Roman" panose="02020603050405020304" pitchFamily="18" charset="0"/>
              <a:ea typeface="SimSun" panose="02010600030101010101" pitchFamily="2" charset="-122"/>
              <a:cs typeface="Mangal"/>
            </a:endParaRPr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it-IT" sz="2000" kern="5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Selezionare le informazioni da trasmettere ai compagni</a:t>
            </a:r>
            <a:endParaRPr lang="it-IT" sz="2000" kern="50" dirty="0">
              <a:latin typeface="Times New Roman" panose="02020603050405020304" pitchFamily="18" charset="0"/>
              <a:ea typeface="SimSun" panose="02010600030101010101" pitchFamily="2" charset="-122"/>
              <a:cs typeface="Mangal"/>
            </a:endParaRPr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it-IT" sz="2000" kern="5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Realizzare un librino sulle poesie di Ungaretti (cartaceo, in digitale, anche </a:t>
            </a:r>
            <a:r>
              <a:rPr lang="it-IT" sz="2000" kern="5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lapbook</a:t>
            </a:r>
            <a:r>
              <a:rPr lang="it-IT" sz="2000" kern="5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)</a:t>
            </a:r>
            <a:endParaRPr lang="it-IT" sz="2000" kern="50" dirty="0">
              <a:latin typeface="Times New Roman" panose="02020603050405020304" pitchFamily="18" charset="0"/>
              <a:ea typeface="SimSun" panose="02010600030101010101" pitchFamily="2" charset="-122"/>
              <a:cs typeface="Mangal"/>
            </a:endParaRPr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it-IT" sz="2000" kern="5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Preparare e gestire l'esposizione ai compagni</a:t>
            </a:r>
            <a:endParaRPr lang="it-IT" sz="2000" kern="50" dirty="0">
              <a:latin typeface="Times New Roman" panose="02020603050405020304" pitchFamily="18" charset="0"/>
              <a:ea typeface="SimSun" panose="02010600030101010101" pitchFamily="2" charset="-122"/>
              <a:cs typeface="Mangal"/>
            </a:endParaRPr>
          </a:p>
          <a:p>
            <a:pPr>
              <a:spcAft>
                <a:spcPts val="0"/>
              </a:spcAft>
            </a:pPr>
            <a:r>
              <a:rPr lang="it-IT" sz="2000" kern="5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 </a:t>
            </a:r>
            <a:endParaRPr lang="it-IT" sz="2000" kern="50" dirty="0">
              <a:latin typeface="Times New Roman" panose="02020603050405020304" pitchFamily="18" charset="0"/>
              <a:ea typeface="SimSun" panose="02010600030101010101" pitchFamily="2" charset="-122"/>
              <a:cs typeface="Mangal"/>
            </a:endParaRPr>
          </a:p>
          <a:p>
            <a:pPr>
              <a:spcAft>
                <a:spcPts val="0"/>
              </a:spcAft>
            </a:pPr>
            <a:r>
              <a:rPr lang="it-IT" sz="2000" kern="5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Menu gruppo 2 </a:t>
            </a:r>
            <a:r>
              <a:rPr lang="it-IT" sz="2000" kern="50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storia</a:t>
            </a:r>
            <a:endParaRPr lang="it-IT" sz="2000" kern="50" dirty="0">
              <a:latin typeface="Times New Roman" panose="02020603050405020304" pitchFamily="18" charset="0"/>
              <a:ea typeface="SimSun" panose="02010600030101010101" pitchFamily="2" charset="-122"/>
              <a:cs typeface="Mangal"/>
            </a:endParaRPr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it-IT" sz="2000" kern="5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Leggere tutto il materiale in dispensa</a:t>
            </a:r>
            <a:endParaRPr lang="it-IT" sz="2000" kern="50" dirty="0">
              <a:latin typeface="Times New Roman" panose="02020603050405020304" pitchFamily="18" charset="0"/>
              <a:ea typeface="SimSun" panose="02010600030101010101" pitchFamily="2" charset="-122"/>
              <a:cs typeface="Mangal"/>
            </a:endParaRPr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it-IT" sz="2000" kern="5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Sottolineare le informazioni importanti</a:t>
            </a:r>
            <a:endParaRPr lang="it-IT" sz="2000" kern="50" dirty="0">
              <a:latin typeface="Times New Roman" panose="02020603050405020304" pitchFamily="18" charset="0"/>
              <a:ea typeface="SimSun" panose="02010600030101010101" pitchFamily="2" charset="-122"/>
              <a:cs typeface="Mangal"/>
            </a:endParaRPr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it-IT" sz="2000" kern="5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Selezionare le informazioni da trasmettere ai compagni</a:t>
            </a:r>
            <a:endParaRPr lang="it-IT" sz="2000" kern="50" dirty="0">
              <a:latin typeface="Times New Roman" panose="02020603050405020304" pitchFamily="18" charset="0"/>
              <a:ea typeface="SimSun" panose="02010600030101010101" pitchFamily="2" charset="-122"/>
              <a:cs typeface="Mangal"/>
            </a:endParaRPr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it-IT" sz="2000" kern="50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Progettare un </a:t>
            </a:r>
            <a:r>
              <a:rPr lang="it-IT" sz="2000" kern="5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museo con almeno 4 sale sulla grande Guerra (anche in formato digitale se preferite)</a:t>
            </a:r>
            <a:endParaRPr lang="it-IT" sz="2000" kern="50" dirty="0">
              <a:latin typeface="Times New Roman" panose="02020603050405020304" pitchFamily="18" charset="0"/>
              <a:ea typeface="SimSun" panose="02010600030101010101" pitchFamily="2" charset="-122"/>
              <a:cs typeface="Mangal"/>
            </a:endParaRPr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it-IT" sz="2000" kern="5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Preparare e gestire l'esposizione ai compagni</a:t>
            </a:r>
            <a:endParaRPr lang="it-IT" sz="2000" kern="50" dirty="0">
              <a:latin typeface="Times New Roman" panose="02020603050405020304" pitchFamily="18" charset="0"/>
              <a:ea typeface="SimSun" panose="02010600030101010101" pitchFamily="2" charset="-122"/>
              <a:cs typeface="Mangal"/>
            </a:endParaRPr>
          </a:p>
          <a:p>
            <a:pPr>
              <a:spcAft>
                <a:spcPts val="0"/>
              </a:spcAft>
            </a:pPr>
            <a:r>
              <a:rPr lang="it-IT" kern="5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 </a:t>
            </a:r>
            <a:endParaRPr lang="it-IT" kern="50" dirty="0">
              <a:latin typeface="Times New Roman" panose="02020603050405020304" pitchFamily="18" charset="0"/>
              <a:ea typeface="SimSun" panose="02010600030101010101" pitchFamily="2" charset="-122"/>
              <a:cs typeface="Mangal"/>
            </a:endParaRPr>
          </a:p>
          <a:p>
            <a:pPr marL="228600">
              <a:spcAft>
                <a:spcPts val="0"/>
              </a:spcAft>
            </a:pPr>
            <a:r>
              <a:rPr lang="it-IT" kern="5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 </a:t>
            </a:r>
            <a:endParaRPr lang="it-IT" kern="5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Mangal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3078" y="3610988"/>
            <a:ext cx="4303890" cy="236971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7342131" y="1171978"/>
            <a:ext cx="40697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i="1" dirty="0" smtClean="0"/>
              <a:t>«Il </a:t>
            </a:r>
            <a:r>
              <a:rPr lang="it-IT" sz="2400" i="1" dirty="0"/>
              <a:t>nostro gruppo si è occupato del celebre poeta Giuseppe </a:t>
            </a:r>
            <a:r>
              <a:rPr lang="it-IT" sz="2400" i="1" dirty="0" smtClean="0"/>
              <a:t>Ungaretti.</a:t>
            </a:r>
            <a:endParaRPr lang="it-IT" sz="2400" i="1" dirty="0"/>
          </a:p>
          <a:p>
            <a:r>
              <a:rPr lang="it-IT" sz="2400" i="1" dirty="0"/>
              <a:t>Ci siamo organizzati in modo indipendente lavorando ciascuno sui propri argomenti, il nostro gruppo era capeggiato da </a:t>
            </a:r>
            <a:r>
              <a:rPr lang="it-IT" sz="2400" i="1" dirty="0" err="1" smtClean="0"/>
              <a:t>Desirè</a:t>
            </a:r>
            <a:r>
              <a:rPr lang="it-IT" dirty="0" smtClean="0"/>
              <a:t>.»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09627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974502" y="625724"/>
            <a:ext cx="6096000" cy="590931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it-IT" sz="2400" kern="5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Menu gruppo 3 </a:t>
            </a:r>
            <a:r>
              <a:rPr lang="it-IT" sz="2400" kern="50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storia</a:t>
            </a:r>
          </a:p>
          <a:p>
            <a:pPr>
              <a:spcAft>
                <a:spcPts val="0"/>
              </a:spcAft>
            </a:pPr>
            <a:endParaRPr lang="it-IT" sz="2400" kern="50" dirty="0">
              <a:latin typeface="Times New Roman" panose="02020603050405020304" pitchFamily="18" charset="0"/>
              <a:ea typeface="SimSun" panose="02010600030101010101" pitchFamily="2" charset="-122"/>
              <a:cs typeface="Mangal"/>
            </a:endParaRPr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it-IT" sz="2400" kern="5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Guardare tutto il dvd</a:t>
            </a:r>
            <a:endParaRPr lang="it-IT" sz="2400" kern="50" dirty="0">
              <a:latin typeface="Times New Roman" panose="02020603050405020304" pitchFamily="18" charset="0"/>
              <a:ea typeface="SimSun" panose="02010600030101010101" pitchFamily="2" charset="-122"/>
              <a:cs typeface="Mangal"/>
            </a:endParaRPr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it-IT" sz="2400" kern="5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Selezionare i filmati significativi</a:t>
            </a:r>
            <a:endParaRPr lang="it-IT" sz="2400" kern="50" dirty="0">
              <a:latin typeface="Times New Roman" panose="02020603050405020304" pitchFamily="18" charset="0"/>
              <a:ea typeface="SimSun" panose="02010600030101010101" pitchFamily="2" charset="-122"/>
              <a:cs typeface="Mangal"/>
            </a:endParaRPr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it-IT" sz="2400" kern="5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Preparare introduzione per ogni filmato</a:t>
            </a:r>
            <a:endParaRPr lang="it-IT" sz="2400" kern="50" dirty="0">
              <a:latin typeface="Times New Roman" panose="02020603050405020304" pitchFamily="18" charset="0"/>
              <a:ea typeface="SimSun" panose="02010600030101010101" pitchFamily="2" charset="-122"/>
              <a:cs typeface="Mangal"/>
            </a:endParaRPr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it-IT" sz="2400" kern="5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Gestire la lezione ai compagni con la visione dei filmati scelti</a:t>
            </a:r>
            <a:endParaRPr lang="it-IT" sz="2400" kern="50" dirty="0">
              <a:latin typeface="Times New Roman" panose="02020603050405020304" pitchFamily="18" charset="0"/>
              <a:ea typeface="SimSun" panose="02010600030101010101" pitchFamily="2" charset="-122"/>
              <a:cs typeface="Mangal"/>
            </a:endParaRPr>
          </a:p>
          <a:p>
            <a:pPr>
              <a:spcAft>
                <a:spcPts val="0"/>
              </a:spcAft>
            </a:pPr>
            <a:r>
              <a:rPr lang="it-IT" sz="2400" kern="5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 </a:t>
            </a:r>
            <a:endParaRPr lang="it-IT" sz="2400" kern="50" dirty="0">
              <a:latin typeface="Times New Roman" panose="02020603050405020304" pitchFamily="18" charset="0"/>
              <a:ea typeface="SimSun" panose="02010600030101010101" pitchFamily="2" charset="-122"/>
              <a:cs typeface="Mangal"/>
            </a:endParaRPr>
          </a:p>
          <a:p>
            <a:pPr>
              <a:spcAft>
                <a:spcPts val="0"/>
              </a:spcAft>
            </a:pPr>
            <a:r>
              <a:rPr lang="it-IT" sz="2400" kern="5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Menu gruppo 4  </a:t>
            </a:r>
            <a:r>
              <a:rPr lang="it-IT" sz="2400" kern="5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role</a:t>
            </a:r>
            <a:r>
              <a:rPr lang="it-IT" sz="2400" kern="5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it-IT" sz="2400" kern="5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playing</a:t>
            </a:r>
            <a:r>
              <a:rPr lang="it-IT" sz="2400" kern="5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(questo lavoro non è stato scelto da nessun gruppo</a:t>
            </a:r>
            <a:r>
              <a:rPr lang="it-IT" sz="2400" kern="50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)</a:t>
            </a:r>
          </a:p>
          <a:p>
            <a:pPr>
              <a:spcAft>
                <a:spcPts val="0"/>
              </a:spcAft>
            </a:pPr>
            <a:endParaRPr lang="it-IT" sz="2400" kern="50" dirty="0">
              <a:latin typeface="Times New Roman" panose="02020603050405020304" pitchFamily="18" charset="0"/>
              <a:ea typeface="SimSun" panose="02010600030101010101" pitchFamily="2" charset="-122"/>
              <a:cs typeface="Mangal"/>
            </a:endParaRPr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it-IT" sz="2400" kern="5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Leggere la Storia di Piero</a:t>
            </a:r>
            <a:endParaRPr lang="it-IT" sz="2400" kern="50" dirty="0">
              <a:latin typeface="Times New Roman" panose="02020603050405020304" pitchFamily="18" charset="0"/>
              <a:ea typeface="SimSun" panose="02010600030101010101" pitchFamily="2" charset="-122"/>
              <a:cs typeface="Mangal"/>
            </a:endParaRPr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it-IT" sz="2400" kern="5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Scrivere il copione teatrale</a:t>
            </a:r>
            <a:endParaRPr lang="it-IT" sz="2400" kern="50" dirty="0">
              <a:latin typeface="Times New Roman" panose="02020603050405020304" pitchFamily="18" charset="0"/>
              <a:ea typeface="SimSun" panose="02010600030101010101" pitchFamily="2" charset="-122"/>
              <a:cs typeface="Mangal"/>
            </a:endParaRPr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it-IT" sz="2400" kern="5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Mettere in scena la storia o realizzare un filmato da mostrare ai compagni</a:t>
            </a:r>
            <a:endParaRPr lang="it-IT" sz="2400" kern="50" dirty="0">
              <a:latin typeface="Times New Roman" panose="02020603050405020304" pitchFamily="18" charset="0"/>
              <a:ea typeface="SimSun" panose="02010600030101010101" pitchFamily="2" charset="-122"/>
              <a:cs typeface="Mangal"/>
            </a:endParaRPr>
          </a:p>
          <a:p>
            <a:pPr>
              <a:spcAft>
                <a:spcPts val="0"/>
              </a:spcAft>
            </a:pPr>
            <a:r>
              <a:rPr lang="it-IT" kern="5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 </a:t>
            </a:r>
            <a:endParaRPr lang="it-IT" kern="50" dirty="0">
              <a:latin typeface="Times New Roman" panose="02020603050405020304" pitchFamily="18" charset="0"/>
              <a:ea typeface="SimSun" panose="02010600030101010101" pitchFamily="2" charset="-122"/>
              <a:cs typeface="Mangal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7727324" y="772733"/>
            <a:ext cx="3606084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/>
              <a:t>«…avevamo </a:t>
            </a:r>
            <a:r>
              <a:rPr lang="it-IT" sz="2000" dirty="0"/>
              <a:t>l'incarico di guardare un documentario intitolato: “Museo Della Battaglia”.</a:t>
            </a:r>
          </a:p>
          <a:p>
            <a:r>
              <a:rPr lang="it-IT" sz="2000" dirty="0"/>
              <a:t>Il filmato era composto da vari episodi e dopo averli guardati tutti dovevamo selezionare in base all'importanza alcuni spezzoni da proporre ai nostri compagni.</a:t>
            </a:r>
          </a:p>
          <a:p>
            <a:r>
              <a:rPr lang="it-IT" sz="2000" dirty="0"/>
              <a:t>Ne abbiamo scelti </a:t>
            </a:r>
            <a:r>
              <a:rPr lang="it-IT" sz="2000" dirty="0" smtClean="0"/>
              <a:t>8 </a:t>
            </a:r>
            <a:r>
              <a:rPr lang="it-IT" sz="2000" dirty="0"/>
              <a:t>e</a:t>
            </a:r>
          </a:p>
          <a:p>
            <a:r>
              <a:rPr lang="it-IT" sz="2000" dirty="0"/>
              <a:t> per ognuno di essi abbiamo preparato delle piccole introduzioni che in seguito ci siamo suddivise; dopo le abbiamo scritte al computer e stampate.</a:t>
            </a:r>
          </a:p>
          <a:p>
            <a:r>
              <a:rPr lang="it-IT" sz="2000" dirty="0"/>
              <a:t>Oggi, terminato il lavoro, ci siamo preparate per l'esposizione alla classe</a:t>
            </a:r>
            <a:r>
              <a:rPr lang="it-IT" sz="2000" dirty="0" smtClean="0"/>
              <a:t>.»</a:t>
            </a: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2058241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884349" y="690736"/>
            <a:ext cx="6096000" cy="526297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it-IT" sz="2800" kern="5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Menu gruppo 5 laboratorio sulle fonti storiche</a:t>
            </a:r>
          </a:p>
          <a:p>
            <a:pPr>
              <a:spcAft>
                <a:spcPts val="0"/>
              </a:spcAft>
            </a:pPr>
            <a:endParaRPr lang="it-IT" sz="2800" kern="50" dirty="0">
              <a:latin typeface="Times New Roman" panose="02020603050405020304" pitchFamily="18" charset="0"/>
              <a:ea typeface="SimSun" panose="02010600030101010101" pitchFamily="2" charset="-122"/>
              <a:cs typeface="Mangal"/>
            </a:endParaRPr>
          </a:p>
          <a:p>
            <a:pPr marL="342900" indent="-342900"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it-IT" sz="2800" kern="5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Visionare tutte le fonti</a:t>
            </a:r>
            <a:endParaRPr lang="it-IT" sz="2800" kern="50" dirty="0">
              <a:latin typeface="Times New Roman" panose="02020603050405020304" pitchFamily="18" charset="0"/>
              <a:ea typeface="SimSun" panose="02010600030101010101" pitchFamily="2" charset="-122"/>
              <a:cs typeface="Mangal"/>
            </a:endParaRPr>
          </a:p>
          <a:p>
            <a:pPr marL="342900" indent="-342900"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it-IT" sz="2800" kern="5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Selezionare almeno 10 fonti significative</a:t>
            </a:r>
            <a:endParaRPr lang="it-IT" sz="2800" kern="50" dirty="0">
              <a:latin typeface="Times New Roman" panose="02020603050405020304" pitchFamily="18" charset="0"/>
              <a:ea typeface="SimSun" panose="02010600030101010101" pitchFamily="2" charset="-122"/>
              <a:cs typeface="Mangal"/>
            </a:endParaRPr>
          </a:p>
          <a:p>
            <a:pPr marL="342900" indent="-342900"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it-IT" sz="2800" kern="5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Preparare esercitazione di analisi delle fonti da somministrare </a:t>
            </a:r>
            <a:r>
              <a:rPr lang="it-IT" sz="2800" kern="50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ai </a:t>
            </a:r>
            <a:r>
              <a:rPr lang="it-IT" sz="2800" kern="5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compagni con </a:t>
            </a:r>
            <a:endParaRPr lang="it-IT" sz="2800" kern="50" dirty="0">
              <a:latin typeface="Times New Roman" panose="02020603050405020304" pitchFamily="18" charset="0"/>
              <a:ea typeface="SimSun" panose="02010600030101010101" pitchFamily="2" charset="-122"/>
              <a:cs typeface="Mangal"/>
            </a:endParaRPr>
          </a:p>
          <a:p>
            <a:pPr marL="342900" lvl="0" indent="-342900"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it-IT" sz="2800" kern="5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it-IT" sz="2800" kern="50" dirty="0" smtClean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    - Introduzione</a:t>
            </a:r>
            <a:endParaRPr lang="it-IT" sz="2800" kern="50" dirty="0">
              <a:latin typeface="Calibri" panose="020F0502020204030204" pitchFamily="34" charset="0"/>
              <a:ea typeface="SimSun" panose="02010600030101010101" pitchFamily="2" charset="-122"/>
              <a:cs typeface="OpenSymbol"/>
            </a:endParaRPr>
          </a:p>
          <a:p>
            <a:pPr marL="342900" lvl="0" indent="-342900"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it-IT" sz="2800" kern="50" dirty="0" smtClean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     - Domande guida</a:t>
            </a:r>
          </a:p>
          <a:p>
            <a:pPr marL="342900" lvl="0" indent="-342900"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it-IT" sz="2800" kern="50" dirty="0" smtClean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Correggere e valutare gli elaborati </a:t>
            </a:r>
            <a:endParaRPr lang="it-IT" sz="2800" kern="50" dirty="0">
              <a:latin typeface="Calibri" panose="020F0502020204030204" pitchFamily="34" charset="0"/>
              <a:ea typeface="SimSun" panose="02010600030101010101" pitchFamily="2" charset="-122"/>
              <a:cs typeface="OpenSymbol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3380" y="685018"/>
            <a:ext cx="4440037" cy="24965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7313612" y="3322225"/>
            <a:ext cx="397957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i="1" dirty="0"/>
              <a:t>II lavoro si è iniziato il 12/12/17 e la </a:t>
            </a:r>
            <a:r>
              <a:rPr lang="it-IT" sz="2400" i="1" dirty="0" smtClean="0"/>
              <a:t>prof. ci </a:t>
            </a:r>
            <a:r>
              <a:rPr lang="it-IT" sz="2400" i="1" dirty="0"/>
              <a:t>ha proposto dei metodi di studio e noi abbiamo scelto </a:t>
            </a:r>
            <a:r>
              <a:rPr lang="it-IT" sz="2400" i="1" dirty="0" smtClean="0"/>
              <a:t>di usare </a:t>
            </a:r>
            <a:r>
              <a:rPr lang="it-IT" sz="2400" i="1" dirty="0"/>
              <a:t>le fonti storiche. La prof. ci ha consegnato due libri, il primo si intitola </a:t>
            </a:r>
            <a:r>
              <a:rPr lang="it-IT" sz="2400" i="1" dirty="0" smtClean="0"/>
              <a:t>“Lettere </a:t>
            </a:r>
            <a:r>
              <a:rPr lang="it-IT" sz="2400" i="1" dirty="0"/>
              <a:t>da fronte” il secondo </a:t>
            </a:r>
            <a:r>
              <a:rPr lang="it-IT" sz="2400" i="1" dirty="0" smtClean="0"/>
              <a:t>“La </a:t>
            </a:r>
            <a:r>
              <a:rPr lang="it-IT" sz="2400" i="1" dirty="0"/>
              <a:t>guerra </a:t>
            </a:r>
            <a:r>
              <a:rPr lang="it-IT" sz="2400" i="1" dirty="0" smtClean="0"/>
              <a:t>tra i </a:t>
            </a:r>
            <a:r>
              <a:rPr lang="it-IT" sz="2400" i="1" dirty="0"/>
              <a:t>banchi di scuola”. </a:t>
            </a:r>
          </a:p>
        </p:txBody>
      </p:sp>
    </p:spTree>
    <p:extLst>
      <p:ext uri="{BB962C8B-B14F-4D97-AF65-F5344CB8AC3E}">
        <p14:creationId xmlns:p14="http://schemas.microsoft.com/office/powerpoint/2010/main" val="2285368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987379" y="764430"/>
            <a:ext cx="6096000" cy="526297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it-IT" sz="2400" b="1" kern="50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Attività </a:t>
            </a:r>
            <a:r>
              <a:rPr lang="it-IT" sz="2400" b="1" kern="5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per tutto il </a:t>
            </a:r>
            <a:r>
              <a:rPr lang="it-IT" sz="2400" b="1" kern="50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gruppo-classe</a:t>
            </a:r>
            <a:endParaRPr lang="it-IT" sz="2400" kern="50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Wingdings" panose="05000000000000000000" pitchFamily="2" charset="2"/>
              <a:buChar char="v"/>
              <a:tabLst>
                <a:tab pos="457200" algn="l"/>
              </a:tabLst>
            </a:pPr>
            <a:r>
              <a:rPr lang="it-IT" sz="2400" kern="5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Lettura e spiegazione di un fotocopia riassuntiva sulla Prima Guerra Mondiale (tratta da Storia Facile </a:t>
            </a:r>
            <a:r>
              <a:rPr lang="it-IT" sz="2400" kern="5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Erickson</a:t>
            </a:r>
            <a:r>
              <a:rPr lang="it-IT" sz="2400" kern="5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)</a:t>
            </a:r>
          </a:p>
          <a:p>
            <a:pPr marL="342900" lvl="0" indent="-342900">
              <a:spcAft>
                <a:spcPts val="0"/>
              </a:spcAft>
              <a:buFont typeface="Wingdings" panose="05000000000000000000" pitchFamily="2" charset="2"/>
              <a:buChar char="v"/>
              <a:tabLst>
                <a:tab pos="457200" algn="l"/>
              </a:tabLst>
            </a:pPr>
            <a:r>
              <a:rPr lang="it-IT" sz="2400" kern="5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Visione di un dvd di </a:t>
            </a:r>
            <a:r>
              <a:rPr lang="it-IT" sz="2400" i="1" kern="5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Focus Storia</a:t>
            </a:r>
            <a:r>
              <a:rPr lang="it-IT" sz="2400" kern="5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sulla Rivoluzione Russa</a:t>
            </a:r>
          </a:p>
          <a:p>
            <a:pPr marL="342900" lvl="0" indent="-342900">
              <a:spcAft>
                <a:spcPts val="0"/>
              </a:spcAft>
              <a:buFont typeface="Wingdings" panose="05000000000000000000" pitchFamily="2" charset="2"/>
              <a:buChar char="v"/>
              <a:tabLst>
                <a:tab pos="457200" algn="l"/>
              </a:tabLst>
            </a:pPr>
            <a:r>
              <a:rPr lang="it-IT" sz="2400" kern="5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Incontro con un esperto su Antonio Gramsci </a:t>
            </a:r>
          </a:p>
          <a:p>
            <a:pPr>
              <a:spcAft>
                <a:spcPts val="0"/>
              </a:spcAft>
            </a:pPr>
            <a:endParaRPr lang="it-IT" sz="2400" kern="50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it-IT" sz="2400" b="1" kern="50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Attività </a:t>
            </a:r>
            <a:r>
              <a:rPr lang="it-IT" sz="2400" b="1" kern="5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aggiuntiva per il primo gruppo che ha terminato il </a:t>
            </a:r>
            <a:r>
              <a:rPr lang="it-IT" sz="2400" b="1" kern="50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lavoro</a:t>
            </a:r>
            <a:endParaRPr lang="it-IT" sz="2400" kern="50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Wingdings" panose="05000000000000000000" pitchFamily="2" charset="2"/>
              <a:buChar char="v"/>
              <a:tabLst>
                <a:tab pos="457200" algn="l"/>
              </a:tabLst>
            </a:pPr>
            <a:r>
              <a:rPr lang="it-IT" sz="2400" kern="5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Lettura e analisi di un articolo su Antonio Gramsci</a:t>
            </a:r>
          </a:p>
          <a:p>
            <a:pPr marL="342900" lvl="0" indent="-342900">
              <a:spcAft>
                <a:spcPts val="0"/>
              </a:spcAft>
              <a:buFont typeface="Wingdings" panose="05000000000000000000" pitchFamily="2" charset="2"/>
              <a:buChar char="v"/>
              <a:tabLst>
                <a:tab pos="457200" algn="l"/>
              </a:tabLst>
            </a:pPr>
            <a:r>
              <a:rPr lang="it-IT" sz="2400" kern="5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Realizzazione di una cronologia sulla vita </a:t>
            </a:r>
            <a:r>
              <a:rPr lang="it-IT" sz="2400" kern="50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di Gramsci</a:t>
            </a:r>
            <a:endParaRPr lang="it-IT" sz="2400" kern="5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6410" y="915060"/>
            <a:ext cx="4132245" cy="2480859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7521262" y="3837904"/>
            <a:ext cx="3657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«Una scuola aperta a contributi esterni…una scuola inclusiva si apre al territorio.» (L. d’Alonzo)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4045445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360868" y="610089"/>
            <a:ext cx="6096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it-IT" sz="2400" b="1" kern="50" dirty="0" err="1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Verifica&amp;valutazione</a:t>
            </a:r>
            <a:endParaRPr lang="it-IT" sz="2400" b="1" kern="50" dirty="0" smtClean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it-IT" sz="2400" kern="50" dirty="0">
              <a:latin typeface="Times New Roman" panose="02020603050405020304" pitchFamily="18" charset="0"/>
              <a:ea typeface="SimSun" panose="02010600030101010101" pitchFamily="2" charset="-122"/>
              <a:cs typeface="Mangal"/>
            </a:endParaRPr>
          </a:p>
          <a:p>
            <a:pPr>
              <a:spcAft>
                <a:spcPts val="0"/>
              </a:spcAft>
            </a:pPr>
            <a:r>
              <a:rPr lang="it-IT" sz="2400" kern="50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1. </a:t>
            </a:r>
            <a:r>
              <a:rPr lang="it-IT" sz="2400" b="1" kern="50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Valutazione </a:t>
            </a:r>
            <a:r>
              <a:rPr lang="it-IT" sz="2400" b="1" kern="5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del</a:t>
            </a:r>
            <a:r>
              <a:rPr lang="it-IT" sz="2400" b="1" u="sng" kern="5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processo</a:t>
            </a:r>
            <a:r>
              <a:rPr lang="it-IT" sz="2400" b="1" kern="5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it-IT" sz="2400" kern="5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mediante monitoraggio da parte dell'insegnante del </a:t>
            </a:r>
            <a:r>
              <a:rPr lang="it-IT" sz="2400" u="sng" kern="5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lavoro di gruppo avvenuto in classe</a:t>
            </a:r>
            <a:r>
              <a:rPr lang="it-IT" sz="2400" kern="5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secondo le </a:t>
            </a:r>
            <a:r>
              <a:rPr lang="it-IT" sz="2400" i="1" kern="5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competenze europee di cittadinanza</a:t>
            </a:r>
            <a:r>
              <a:rPr lang="it-IT" sz="2400" kern="50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</a:t>
            </a:r>
            <a:endParaRPr lang="it-IT" sz="2400" kern="50" dirty="0">
              <a:latin typeface="Times New Roman" panose="02020603050405020304" pitchFamily="18" charset="0"/>
              <a:ea typeface="SimSun" panose="02010600030101010101" pitchFamily="2" charset="-122"/>
              <a:cs typeface="Mangal"/>
            </a:endParaRPr>
          </a:p>
          <a:p>
            <a:pPr>
              <a:spcAft>
                <a:spcPts val="0"/>
              </a:spcAft>
            </a:pPr>
            <a:r>
              <a:rPr lang="it-IT" sz="2400" kern="50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2. </a:t>
            </a:r>
            <a:r>
              <a:rPr lang="it-IT" sz="2400" b="1" kern="50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Valutazione </a:t>
            </a:r>
            <a:r>
              <a:rPr lang="it-IT" sz="2400" b="1" kern="5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del l</a:t>
            </a:r>
            <a:r>
              <a:rPr lang="it-IT" sz="2400" b="1" u="sng" kern="5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avoro prodotto</a:t>
            </a:r>
            <a:r>
              <a:rPr lang="it-IT" sz="2400" b="1" kern="5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it-IT" sz="2400" kern="5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dai ragazzi:</a:t>
            </a:r>
            <a:endParaRPr lang="it-IT" sz="2400" kern="50" dirty="0">
              <a:latin typeface="Times New Roman" panose="02020603050405020304" pitchFamily="18" charset="0"/>
              <a:ea typeface="SimSun" panose="02010600030101010101" pitchFamily="2" charset="-122"/>
              <a:cs typeface="Mangal"/>
            </a:endParaRPr>
          </a:p>
          <a:p>
            <a:pPr marL="342900" lvl="0" indent="-342900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it-IT" sz="2400" kern="5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qualità del prodotto finale realizzato</a:t>
            </a:r>
            <a:endParaRPr lang="it-IT" sz="2400" kern="50" dirty="0">
              <a:latin typeface="Times New Roman" panose="02020603050405020304" pitchFamily="18" charset="0"/>
              <a:ea typeface="SimSun" panose="02010600030101010101" pitchFamily="2" charset="-122"/>
              <a:cs typeface="Mangal"/>
            </a:endParaRPr>
          </a:p>
          <a:p>
            <a:pPr marL="342900" lvl="0" indent="-342900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it-IT" sz="2400" kern="5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esposizione orale ai compagni</a:t>
            </a:r>
            <a:endParaRPr lang="it-IT" sz="2400" kern="50" dirty="0">
              <a:latin typeface="Times New Roman" panose="02020603050405020304" pitchFamily="18" charset="0"/>
              <a:ea typeface="SimSun" panose="02010600030101010101" pitchFamily="2" charset="-122"/>
              <a:cs typeface="Mangal"/>
            </a:endParaRPr>
          </a:p>
          <a:p>
            <a:pPr marL="342900" lvl="0" indent="-342900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it-IT" sz="2400" kern="5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relazione scritta di gruppo</a:t>
            </a:r>
            <a:endParaRPr lang="it-IT" sz="2400" kern="50" dirty="0">
              <a:latin typeface="Times New Roman" panose="02020603050405020304" pitchFamily="18" charset="0"/>
              <a:ea typeface="SimSun" panose="02010600030101010101" pitchFamily="2" charset="-122"/>
              <a:cs typeface="Mangal"/>
            </a:endParaRPr>
          </a:p>
          <a:p>
            <a:pPr marL="342900" lvl="0" indent="-342900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it-IT" sz="2400" kern="5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controllo </a:t>
            </a:r>
            <a:r>
              <a:rPr lang="it-IT" sz="2400" i="1" kern="5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in itinere</a:t>
            </a:r>
            <a:r>
              <a:rPr lang="it-IT" sz="2400" kern="5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delle relazioni sulla visione del </a:t>
            </a:r>
            <a:r>
              <a:rPr lang="it-IT" sz="2400" kern="50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dvd</a:t>
            </a:r>
            <a:endParaRPr lang="it-IT" sz="2400" kern="50" dirty="0">
              <a:latin typeface="Times New Roman" panose="02020603050405020304" pitchFamily="18" charset="0"/>
              <a:ea typeface="SimSun" panose="02010600030101010101" pitchFamily="2" charset="-122"/>
              <a:cs typeface="Mangal"/>
            </a:endParaRPr>
          </a:p>
          <a:p>
            <a:pPr marL="342900" lvl="0" indent="-342900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it-IT" sz="2400" kern="5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tema in classe </a:t>
            </a:r>
            <a:r>
              <a:rPr lang="it-IT" sz="2400" kern="50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individuale</a:t>
            </a:r>
            <a:endParaRPr lang="it-IT" sz="2400" kern="5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lvl="0">
              <a:spcAft>
                <a:spcPts val="0"/>
              </a:spcAft>
              <a:tabLst>
                <a:tab pos="457200" algn="l"/>
              </a:tabLst>
            </a:pPr>
            <a:r>
              <a:rPr lang="it-IT" sz="2400" kern="50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3. </a:t>
            </a:r>
            <a:r>
              <a:rPr lang="it-IT" sz="2400" b="1" kern="50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Autovalutazione</a:t>
            </a:r>
            <a:r>
              <a:rPr lang="it-IT" sz="2400" kern="50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degli studenti</a:t>
            </a:r>
            <a:r>
              <a:rPr lang="it-IT" sz="2400" kern="50" dirty="0" smtClean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…e, volendo, </a:t>
            </a:r>
            <a:r>
              <a:rPr lang="it-IT" sz="2400" b="1" kern="50" dirty="0" smtClean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valutazione</a:t>
            </a:r>
            <a:r>
              <a:rPr lang="it-IT" sz="2400" kern="50" dirty="0" smtClean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tra pari</a:t>
            </a:r>
            <a:endParaRPr lang="it-IT" sz="2400" kern="5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Mangal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6868" y="824248"/>
            <a:ext cx="3717701" cy="2788276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9213" y="4055924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73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o">
  <a:themeElements>
    <a:clrScheme name="Organic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o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229</TotalTime>
  <Words>856</Words>
  <Application>Microsoft Office PowerPoint</Application>
  <PresentationFormat>Widescreen</PresentationFormat>
  <Paragraphs>120</Paragraphs>
  <Slides>11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9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21" baseType="lpstr">
      <vt:lpstr>SimSun</vt:lpstr>
      <vt:lpstr>Arial</vt:lpstr>
      <vt:lpstr>Calibri</vt:lpstr>
      <vt:lpstr>Garamond</vt:lpstr>
      <vt:lpstr>Mangal</vt:lpstr>
      <vt:lpstr>OpenSymbol</vt:lpstr>
      <vt:lpstr>Palatino-Roman</vt:lpstr>
      <vt:lpstr>Times New Roman</vt:lpstr>
      <vt:lpstr>Wingdings</vt:lpstr>
      <vt:lpstr>Organico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Utente Windows</dc:creator>
  <cp:lastModifiedBy>Utente Windows</cp:lastModifiedBy>
  <cp:revision>21</cp:revision>
  <dcterms:created xsi:type="dcterms:W3CDTF">2019-01-30T16:54:24Z</dcterms:created>
  <dcterms:modified xsi:type="dcterms:W3CDTF">2019-01-30T20:43:48Z</dcterms:modified>
</cp:coreProperties>
</file>