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8" r:id="rId2"/>
    <p:sldId id="282" r:id="rId3"/>
    <p:sldId id="312" r:id="rId4"/>
    <p:sldId id="297" r:id="rId5"/>
    <p:sldId id="299" r:id="rId6"/>
    <p:sldId id="298" r:id="rId7"/>
    <p:sldId id="283" r:id="rId8"/>
    <p:sldId id="302" r:id="rId9"/>
    <p:sldId id="285" r:id="rId10"/>
    <p:sldId id="287" r:id="rId11"/>
    <p:sldId id="301" r:id="rId12"/>
    <p:sldId id="311" r:id="rId13"/>
    <p:sldId id="313" r:id="rId14"/>
    <p:sldId id="310" r:id="rId15"/>
    <p:sldId id="288" r:id="rId16"/>
    <p:sldId id="304" r:id="rId17"/>
    <p:sldId id="306" r:id="rId18"/>
    <p:sldId id="290" r:id="rId19"/>
    <p:sldId id="305" r:id="rId20"/>
    <p:sldId id="307" r:id="rId21"/>
    <p:sldId id="291" r:id="rId22"/>
    <p:sldId id="300" r:id="rId23"/>
    <p:sldId id="30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1" autoAdjust="0"/>
    <p:restoredTop sz="77402" autoAdjust="0"/>
  </p:normalViewPr>
  <p:slideViewPr>
    <p:cSldViewPr>
      <p:cViewPr>
        <p:scale>
          <a:sx n="68" d="100"/>
          <a:sy n="68" d="100"/>
        </p:scale>
        <p:origin x="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63ED-D484-49FB-ACBB-9FC20C1478FD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4A621-BE76-4631-90B7-1D5FD2CE9B5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A621-BE76-4631-90B7-1D5FD2CE9B5C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65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A621-BE76-4631-90B7-1D5FD2CE9B5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9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0F14-5D27-49B8-B1F4-A7644A893D07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C8D0-6B94-4373-86E1-2EB45F81A5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0F14-5D27-49B8-B1F4-A7644A893D07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C8D0-6B94-4373-86E1-2EB45F81A5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0F14-5D27-49B8-B1F4-A7644A893D07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C8D0-6B94-4373-86E1-2EB45F81A5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0F14-5D27-49B8-B1F4-A7644A893D07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C8D0-6B94-4373-86E1-2EB45F81A5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0F14-5D27-49B8-B1F4-A7644A893D07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C8D0-6B94-4373-86E1-2EB45F81A5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0F14-5D27-49B8-B1F4-A7644A893D07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C8D0-6B94-4373-86E1-2EB45F81A5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0F14-5D27-49B8-B1F4-A7644A893D07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C8D0-6B94-4373-86E1-2EB45F81A5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0F14-5D27-49B8-B1F4-A7644A893D07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C8D0-6B94-4373-86E1-2EB45F81A5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0F14-5D27-49B8-B1F4-A7644A893D07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C8D0-6B94-4373-86E1-2EB45F81A5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0F14-5D27-49B8-B1F4-A7644A893D07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C8D0-6B94-4373-86E1-2EB45F81A5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0F14-5D27-49B8-B1F4-A7644A893D07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72C8D0-6B94-4373-86E1-2EB45F81A50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D30F14-5D27-49B8-B1F4-A7644A893D07}" type="datetimeFigureOut">
              <a:rPr lang="it-IT" smtClean="0"/>
              <a:pPr/>
              <a:t>25/01/2019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72C8D0-6B94-4373-86E1-2EB45F81A508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5576" y="736163"/>
            <a:ext cx="7629525" cy="1292662"/>
          </a:xfr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l"/>
            <a:r>
              <a:rPr lang="it-IT" sz="2400" b="1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lang="it-IT" sz="2000" b="1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ISTITUTO COMPRENSIVO ST. " L. DA VINCI"</a:t>
            </a:r>
            <a:r>
              <a:rPr lang="it-IT" sz="1000" dirty="0" smtClean="0">
                <a:ea typeface="Calibri" pitchFamily="34" charset="0"/>
                <a:cs typeface="Arial" charset="0"/>
              </a:rPr>
              <a:t/>
            </a:r>
            <a:br>
              <a:rPr lang="it-IT" sz="1000" dirty="0" smtClean="0">
                <a:ea typeface="Calibri" pitchFamily="34" charset="0"/>
                <a:cs typeface="Arial" charset="0"/>
              </a:rPr>
            </a:br>
            <a:r>
              <a:rPr lang="it-IT" sz="2000" b="1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                                         SAN GIUSTINO - CITERNA</a:t>
            </a:r>
            <a:r>
              <a:rPr lang="it-IT" sz="1000" dirty="0" smtClean="0">
                <a:cs typeface="Arial" charset="0"/>
              </a:rPr>
              <a:t/>
            </a:r>
            <a:br>
              <a:rPr lang="it-IT" sz="1000" dirty="0" smtClean="0">
                <a:cs typeface="Arial" charset="0"/>
              </a:rPr>
            </a:br>
            <a:r>
              <a:rPr lang="it-IT" sz="2000" b="1" dirty="0" smtClean="0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			  </a:t>
            </a:r>
            <a:r>
              <a:rPr lang="it-IT" sz="1400" b="1" dirty="0" smtClean="0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A.S. 2018/2019</a:t>
            </a:r>
            <a:r>
              <a:rPr lang="it-IT" sz="1000" dirty="0" smtClean="0">
                <a:cs typeface="Arial" charset="0"/>
              </a:rPr>
              <a:t/>
            </a:r>
            <a:br>
              <a:rPr lang="it-IT" sz="1000" dirty="0" smtClean="0">
                <a:cs typeface="Arial" charset="0"/>
              </a:rPr>
            </a:br>
            <a:endParaRPr lang="it-IT" sz="1800" dirty="0" smtClean="0">
              <a:cs typeface="Arial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486204"/>
            <a:ext cx="6486521" cy="3657440"/>
          </a:xfrm>
          <a:solidFill>
            <a:schemeClr val="tx2"/>
          </a:solidFill>
          <a:ln w="57150">
            <a:solidFill>
              <a:srgbClr val="000099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b="1" dirty="0">
              <a:solidFill>
                <a:srgbClr val="000099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Scuola  primaria «B. </a:t>
            </a:r>
            <a:r>
              <a:rPr lang="it-IT" sz="3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Bartoccini</a:t>
            </a: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»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Pistrino – Citerna PG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32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1° Seminario progetto DI.DI.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TODI - 26 gennaio 2019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b="1" dirty="0" smtClean="0">
              <a:solidFill>
                <a:schemeClr val="bg1"/>
              </a:solidFill>
            </a:endParaRPr>
          </a:p>
        </p:txBody>
      </p:sp>
      <p:pic>
        <p:nvPicPr>
          <p:cNvPr id="2052" name="Immagine 4" descr="C:\Users\Utente\Downloads\LOGO SCUOL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057185"/>
            <a:ext cx="1085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http://www.valtiberinainforma.it/uploads/newspersonal/images/scheda/1e7750ff29855f336837deb285c6ac633482e6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1057185"/>
            <a:ext cx="1181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Presuppone una preparazione di base nel senso che,  il loro spazio di decisionalità, deriva da un lavoro importante che l’insegnante ha svolto giorno dopo giorno  con i bambini.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Possono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per esempio decidere quanto tempo dedicare ad un'attività piuttosto che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un'altra,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possono decidere se offrire o ricevere supporto dai propri compagni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di tavolo,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se preferiscono un'attività di tipo individuale o più interattiva appunto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col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compagno . 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GRADUALITA’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412777"/>
            <a:ext cx="4536504" cy="2016224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DIFFERENZIARE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L’INSEGNAMENTO</a:t>
            </a:r>
            <a:b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DIFFERENZIARE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L’ APPRENDIMENTO</a:t>
            </a:r>
            <a:b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3861048"/>
            <a:ext cx="3744416" cy="23728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Senza Zaino ha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attenzionato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molto questo aspetto , propone infatti metodi e strategie diversi, è necessario valutare ciò che funziona meglio in una data classe o per quei bambini o per quei ragazzi.</a:t>
            </a:r>
          </a:p>
          <a:p>
            <a:pPr marL="0" indent="0" algn="ctr">
              <a:buNone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7179"/>
            <a:ext cx="3980837" cy="5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1196753"/>
            <a:ext cx="3096344" cy="2448272"/>
          </a:xfrm>
        </p:spPr>
        <p:txBody>
          <a:bodyPr>
            <a:normAutofit fontScale="90000"/>
          </a:bodyPr>
          <a:lstStyle/>
          <a:p>
            <a:r>
              <a:rPr lang="it-IT" altLang="it-IT" sz="2200" dirty="0">
                <a:ea typeface="ＭＳ Ｐゴシック" panose="020B0600070205080204" pitchFamily="34" charset="-128"/>
              </a:rPr>
              <a:t>L</a:t>
            </a:r>
            <a:r>
              <a:rPr lang="it-IT" altLang="it-IT" sz="2200" dirty="0" smtClean="0">
                <a:ea typeface="ＭＳ Ｐゴシック" panose="020B0600070205080204" pitchFamily="34" charset="-128"/>
              </a:rPr>
              <a:t>o </a:t>
            </a:r>
            <a:r>
              <a:rPr lang="it-IT" altLang="it-IT" sz="2200" dirty="0">
                <a:ea typeface="ＭＳ Ｐゴシック" panose="020B0600070205080204" pitchFamily="34" charset="-128"/>
              </a:rPr>
              <a:t>studente valuta se è meglio per lui eseguire prima i compiti meno piacevoli e comunque più impegnativi o un compito più facile che possa essere introduttivo per uno più difficile</a:t>
            </a:r>
            <a:r>
              <a:rPr lang="it-IT" altLang="it-IT" sz="1200" dirty="0">
                <a:ea typeface="ＭＳ Ｐゴシック" panose="020B0600070205080204" pitchFamily="34" charset="-128"/>
              </a:rPr>
              <a:t>.</a:t>
            </a:r>
            <a:br>
              <a:rPr lang="it-IT" altLang="it-IT" sz="1200" dirty="0">
                <a:ea typeface="ＭＳ Ｐゴシック" panose="020B0600070205080204" pitchFamily="34" charset="-128"/>
              </a:rPr>
            </a:br>
            <a:endParaRPr lang="it-IT" sz="1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92" y="2084851"/>
            <a:ext cx="5376599" cy="302433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73296"/>
            <a:ext cx="3395869" cy="254690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2451">
            <a:off x="6942868" y="4281274"/>
            <a:ext cx="1123828" cy="84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22" y="1920875"/>
            <a:ext cx="3753555" cy="4433888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5213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2120" y="2164963"/>
            <a:ext cx="5668388" cy="3188468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3703">
            <a:off x="102331" y="2169549"/>
            <a:ext cx="4888412" cy="2749731"/>
          </a:xfrm>
        </p:spPr>
      </p:pic>
    </p:spTree>
    <p:extLst>
      <p:ext uri="{BB962C8B-B14F-4D97-AF65-F5344CB8AC3E}">
        <p14:creationId xmlns:p14="http://schemas.microsoft.com/office/powerpoint/2010/main" val="21144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1760" y="836712"/>
            <a:ext cx="3826768" cy="866360"/>
          </a:xfrm>
        </p:spPr>
        <p:txBody>
          <a:bodyPr>
            <a:normAutofit/>
          </a:bodyPr>
          <a:lstStyle/>
          <a:p>
            <a:pPr algn="ctr"/>
            <a:r>
              <a:rPr lang="it-IT" sz="3400" dirty="0"/>
              <a:t>LA </a:t>
            </a:r>
            <a:r>
              <a:rPr lang="it-IT" sz="3400" dirty="0" smtClean="0"/>
              <a:t>ROTAZIONE 1</a:t>
            </a:r>
            <a:endParaRPr lang="it-IT" sz="3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</a:t>
            </a:r>
            <a:r>
              <a:rPr lang="it-IT" dirty="0"/>
              <a:t>P</a:t>
            </a:r>
            <a:r>
              <a:rPr lang="it-IT" dirty="0" smtClean="0"/>
              <a:t>ermette </a:t>
            </a:r>
            <a:r>
              <a:rPr lang="it-IT" dirty="0"/>
              <a:t>di interagire a fondo con i bambini.</a:t>
            </a:r>
          </a:p>
          <a:p>
            <a:r>
              <a:rPr lang="it-IT" dirty="0"/>
              <a:t>Abbiamo 4 tavoli con 4 studenti ciascuno: in tre tavoli si fanno tre diverse attività di esercitazione, un’attività di avanzamento è invece condotta dall’insegnante al tavolo rimanente. 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/>
              <a:t>Dopo un dato periodo di tempo le attività ruotano e l’insegnante passa ad un altro tavolo. Ad esempio tre tavoli ( rosso giallo blu ) si esercitano con le frazioni utilizzando materiale didattico predisposto  per o con loro e già conosciuto con una scheda che contiene le IPU cioè le istruzioni per l’uso . Al tavolo blu la maestra spiega i decimali per circa 15/20 minuti ( attività di avanzamento), poi passa al tavolo successivo e ruotano le </a:t>
            </a:r>
            <a:r>
              <a:rPr lang="it-IT" dirty="0" smtClean="0"/>
              <a:t>attività 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1:4 – 1:16: </a:t>
            </a:r>
          </a:p>
          <a:p>
            <a:pPr marL="0" indent="0">
              <a:buNone/>
            </a:pPr>
            <a:r>
              <a:rPr lang="it-IT" dirty="0" smtClean="0"/>
              <a:t>L’insegnante </a:t>
            </a:r>
            <a:r>
              <a:rPr lang="it-IT" dirty="0"/>
              <a:t>ha favorito l’ </a:t>
            </a:r>
            <a:r>
              <a:rPr lang="it-IT" b="1" dirty="0"/>
              <a:t>autonomia e </a:t>
            </a:r>
            <a:r>
              <a:rPr lang="it-IT" b="1" dirty="0" smtClean="0"/>
              <a:t>la   responsabilità</a:t>
            </a:r>
            <a:r>
              <a:rPr lang="it-IT" dirty="0" smtClean="0"/>
              <a:t> </a:t>
            </a:r>
            <a:r>
              <a:rPr lang="it-IT" dirty="0"/>
              <a:t>dell’alunno in riferimento al  proprio processo di apprendimento e mentre ha ridotto la quantità ha però  migliorato la qualità  dell’insegnamento.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59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211144" cy="794352"/>
          </a:xfrm>
        </p:spPr>
        <p:txBody>
          <a:bodyPr>
            <a:normAutofit/>
          </a:bodyPr>
          <a:lstStyle/>
          <a:p>
            <a:r>
              <a:rPr lang="it-IT" sz="3600" dirty="0" smtClean="0"/>
              <a:t>            LA </a:t>
            </a:r>
            <a:r>
              <a:rPr lang="it-IT" sz="3600" dirty="0"/>
              <a:t>ROTAZIONE </a:t>
            </a:r>
            <a:r>
              <a:rPr lang="it-IT" sz="3600" dirty="0" smtClean="0"/>
              <a:t>2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55" y="2060848"/>
            <a:ext cx="7214089" cy="4057925"/>
          </a:xfrm>
        </p:spPr>
      </p:pic>
    </p:spTree>
    <p:extLst>
      <p:ext uri="{BB962C8B-B14F-4D97-AF65-F5344CB8AC3E}">
        <p14:creationId xmlns:p14="http://schemas.microsoft.com/office/powerpoint/2010/main" val="23523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546848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            LE </a:t>
            </a:r>
            <a:r>
              <a:rPr lang="it-IT" sz="3600" dirty="0"/>
              <a:t>STAZIONI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546848" cy="46052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Come in un lungo viaggio, l’idea di </a:t>
            </a:r>
            <a:r>
              <a:rPr lang="it-IT" b="1" i="1" dirty="0"/>
              <a:t>stazione</a:t>
            </a:r>
            <a:r>
              <a:rPr lang="it-IT" dirty="0"/>
              <a:t> rappresenta la fermata dove ogni alunno scopre un luogo diverso , interessante e stimolante . </a:t>
            </a:r>
            <a:endParaRPr lang="it-IT" dirty="0" smtClean="0"/>
          </a:p>
          <a:p>
            <a:pPr marL="0" indent="0">
              <a:buNone/>
            </a:pPr>
            <a:r>
              <a:rPr lang="it-IT" b="1" dirty="0"/>
              <a:t>Le stazioni </a:t>
            </a:r>
            <a:r>
              <a:rPr lang="it-IT" b="1" dirty="0" smtClean="0"/>
              <a:t>per discipline </a:t>
            </a:r>
            <a:r>
              <a:rPr lang="it-IT" dirty="0" smtClean="0"/>
              <a:t>prevedono che i </a:t>
            </a:r>
            <a:r>
              <a:rPr lang="it-IT" b="1" dirty="0" smtClean="0"/>
              <a:t> </a:t>
            </a:r>
            <a:r>
              <a:rPr lang="it-IT" dirty="0" smtClean="0"/>
              <a:t>bambini  possano consultare  </a:t>
            </a:r>
            <a:r>
              <a:rPr lang="it-IT" dirty="0"/>
              <a:t>il  PIANO  </a:t>
            </a:r>
            <a:r>
              <a:rPr lang="it-IT" dirty="0" smtClean="0"/>
              <a:t>E  SCEGLIERE  </a:t>
            </a:r>
            <a:r>
              <a:rPr lang="it-IT" dirty="0"/>
              <a:t>in quale stazione fermarsi 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Alcune </a:t>
            </a:r>
            <a:r>
              <a:rPr lang="it-IT" dirty="0"/>
              <a:t>stazioni possono prevedere </a:t>
            </a:r>
            <a:r>
              <a:rPr lang="it-IT" dirty="0" smtClean="0"/>
              <a:t> attività individuali, a coppie, a tavoli. 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Sul tavolo il bambino trova le IPU per svolgere l’attività, non serve la spiegazione dell’insegnante. </a:t>
            </a:r>
          </a:p>
          <a:p>
            <a:pPr marL="0" indent="0">
              <a:buNone/>
            </a:pPr>
            <a:r>
              <a:rPr lang="it-IT" dirty="0"/>
              <a:t>L’attività viene poi registrata dal bambino su una scheda predisposta.</a:t>
            </a:r>
          </a:p>
          <a:p>
            <a:pPr marL="0" indent="0">
              <a:buNone/>
            </a:pPr>
            <a:r>
              <a:rPr lang="it-IT" dirty="0"/>
              <a:t>Ci sono attività opzionali ma tutti devono svolgere il minimo delle attività previste 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Le </a:t>
            </a:r>
            <a:r>
              <a:rPr lang="it-IT" b="1" dirty="0"/>
              <a:t>stazioni di livello</a:t>
            </a:r>
            <a:r>
              <a:rPr lang="it-IT" dirty="0"/>
              <a:t> prevedono che sia stato strutturato un percorso graduato,  che ci sia una </a:t>
            </a:r>
            <a:r>
              <a:rPr lang="it-IT" b="1" dirty="0"/>
              <a:t>scheda di autovalutazione </a:t>
            </a:r>
            <a:r>
              <a:rPr lang="it-IT" dirty="0"/>
              <a:t>per valutare se è possibile avanzare di </a:t>
            </a:r>
            <a:r>
              <a:rPr lang="it-IT" dirty="0" smtClean="0"/>
              <a:t>livello e una </a:t>
            </a:r>
            <a:r>
              <a:rPr lang="it-IT" b="1" dirty="0" smtClean="0"/>
              <a:t>card </a:t>
            </a:r>
            <a:r>
              <a:rPr lang="it-IT" b="1" dirty="0"/>
              <a:t>personale  dove segnare il percorso effettuato. </a:t>
            </a:r>
            <a:endParaRPr lang="it-IT" b="1" dirty="0" smtClean="0"/>
          </a:p>
          <a:p>
            <a:pPr marL="0" indent="0">
              <a:buNone/>
            </a:pPr>
            <a:r>
              <a:rPr lang="it-IT" dirty="0"/>
              <a:t>Il punto di arrivo rappresenta il raggiungimento di un traguardo di apprendimento</a:t>
            </a:r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08720"/>
            <a:ext cx="3240360" cy="5760640"/>
          </a:xfrm>
        </p:spPr>
      </p:pic>
    </p:spTree>
    <p:extLst>
      <p:ext uri="{BB962C8B-B14F-4D97-AF65-F5344CB8AC3E}">
        <p14:creationId xmlns:p14="http://schemas.microsoft.com/office/powerpoint/2010/main" val="38466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/>
              <a:t/>
            </a:r>
            <a:br>
              <a:rPr lang="it-IT" sz="2700" dirty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3600" dirty="0" smtClean="0"/>
              <a:t>DIVISIONE </a:t>
            </a:r>
            <a:r>
              <a:rPr lang="it-IT" sz="3600" dirty="0"/>
              <a:t>COMPITI PER UN PROGETTO</a:t>
            </a:r>
            <a:br>
              <a:rPr lang="it-IT" sz="3600" dirty="0"/>
            </a:br>
            <a:r>
              <a:rPr lang="it-IT" sz="3600" u="sng" dirty="0"/>
              <a:t>Compiti diversi per un progetto unitario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3797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Un </a:t>
            </a:r>
            <a:r>
              <a:rPr lang="it-IT" dirty="0"/>
              <a:t>argomento viene diviso in 4 sotto argomenti per i 4 tavoli.  </a:t>
            </a:r>
            <a:r>
              <a:rPr lang="it-IT" dirty="0" smtClean="0"/>
              <a:t>Ogni </a:t>
            </a:r>
            <a:r>
              <a:rPr lang="it-IT" dirty="0"/>
              <a:t>gruppo svolge una ricerca sulla base di un itinerario basato sul problem – solving.  Alla fine il portavoce del gruppo riferisce.  Ciascun gruppo sceglie come  presentare il proprio prodotto: </a:t>
            </a:r>
            <a:r>
              <a:rPr lang="it-IT" dirty="0" smtClean="0"/>
              <a:t>documento </a:t>
            </a:r>
            <a:r>
              <a:rPr lang="it-IT" dirty="0"/>
              <a:t>scritto a mano o con il computer, disegni,  cartelloni riassuntivi.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Si </a:t>
            </a:r>
            <a:r>
              <a:rPr lang="it-IT" dirty="0"/>
              <a:t>costruisce un documento condiviso si mettono in mostra i prodotti.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7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36712"/>
            <a:ext cx="5472608" cy="307761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57" y="2960550"/>
            <a:ext cx="3845047" cy="216283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4157" y="4574028"/>
            <a:ext cx="2432270" cy="136815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4631" y="4594716"/>
            <a:ext cx="2492897" cy="14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740352" cy="4248472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PER IMPARARE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A DIFFERENZIARE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LE ATTIVITA’ E’ NECESSARIA UNA 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RIFLESSIONE  CONTINUA  ED E’ FONDAMENTALE RIVEDERE</a:t>
            </a:r>
            <a:b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LE PROPRIE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PRATICHE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CLASSE</a:t>
            </a:r>
            <a:b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3200" b="1" i="1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it-IT" sz="3200" b="1" i="1" dirty="0">
                <a:solidFill>
                  <a:schemeClr val="accent1">
                    <a:lumMod val="50000"/>
                  </a:schemeClr>
                </a:solidFill>
              </a:rPr>
              <a:t>anni di Senza Zaino</a:t>
            </a:r>
            <a:br>
              <a:rPr lang="it-IT" sz="3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3200" b="1" i="1" dirty="0">
                <a:solidFill>
                  <a:schemeClr val="accent1">
                    <a:lumMod val="50000"/>
                  </a:schemeClr>
                </a:solidFill>
              </a:rPr>
              <a:t>alla primaria </a:t>
            </a:r>
            <a:r>
              <a:rPr lang="it-IT" sz="3200" b="1" i="1" dirty="0" err="1">
                <a:solidFill>
                  <a:schemeClr val="accent1">
                    <a:lumMod val="50000"/>
                  </a:schemeClr>
                </a:solidFill>
              </a:rPr>
              <a:t>Bartoccini</a:t>
            </a:r>
            <a:r>
              <a:rPr lang="it-IT" sz="3200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3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32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636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</a:rPr>
              <a:t>    ALLINEAMENTO PREVENTIVO</a:t>
            </a:r>
            <a:endParaRPr lang="it-IT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Quando  in una classe vi è un gruppo di alunni che incontra qualche difficoltà  si può utilizzare la tecnica dell’ </a:t>
            </a:r>
            <a:r>
              <a:rPr lang="it-IT" dirty="0" smtClean="0"/>
              <a:t>allineamento preventivo 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Si tratta di presentare a questi alunni l’argomento nuovo prima che agli altri, dandogli così il modo di familiarizzare con esso .</a:t>
            </a:r>
          </a:p>
          <a:p>
            <a:pPr marL="0" indent="0">
              <a:buNone/>
            </a:pPr>
            <a:r>
              <a:rPr lang="it-IT" dirty="0" smtClean="0"/>
              <a:t>Nei giorni </a:t>
            </a:r>
            <a:r>
              <a:rPr lang="it-IT" dirty="0"/>
              <a:t>successivi si riaffronta l’argomento con </a:t>
            </a:r>
            <a:r>
              <a:rPr lang="it-IT" dirty="0" smtClean="0"/>
              <a:t>l’intera </a:t>
            </a:r>
            <a:r>
              <a:rPr lang="it-IT" dirty="0"/>
              <a:t>classe  così che anche coloro che partono </a:t>
            </a:r>
            <a:r>
              <a:rPr lang="it-IT" dirty="0" smtClean="0"/>
              <a:t>«svantaggiati» </a:t>
            </a:r>
            <a:r>
              <a:rPr lang="it-IT" dirty="0"/>
              <a:t>si trovano facilmente allineati al resto dei </a:t>
            </a:r>
            <a:r>
              <a:rPr lang="it-IT" dirty="0" smtClean="0"/>
              <a:t>compagni.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05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681" y="548680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SCEGLI L’ALTERNATIVA CHE FA PER TE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0656" y="1124744"/>
            <a:ext cx="7689736" cy="40324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L’insegnante legge una storia e ciascuno studente sceglie il modo di reinterpretarla: </a:t>
            </a:r>
            <a:endParaRPr lang="it-IT" sz="8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attraverso </a:t>
            </a:r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un riassunto </a:t>
            </a:r>
            <a:endParaRPr lang="it-IT" sz="8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     (</a:t>
            </a:r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spazio tavoli);</a:t>
            </a:r>
          </a:p>
          <a:p>
            <a:pPr lvl="0"/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illustrare </a:t>
            </a:r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con un disegno le fasi del racconto  </a:t>
            </a:r>
            <a:endParaRPr lang="it-IT" sz="8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     (</a:t>
            </a:r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spazio tavoli); </a:t>
            </a:r>
          </a:p>
          <a:p>
            <a:pPr lvl="0"/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attraverso una sintesi orale in coppia  </a:t>
            </a:r>
            <a:endParaRPr lang="it-IT" sz="8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     (</a:t>
            </a:r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utilizzando lo spazio agorà); </a:t>
            </a:r>
          </a:p>
          <a:p>
            <a:pPr lvl="0"/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per mezzo di una mappa </a:t>
            </a:r>
            <a:endParaRPr lang="it-IT" sz="8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     (</a:t>
            </a:r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spazio computer con un programma per mappe concettuali )</a:t>
            </a:r>
          </a:p>
          <a:p>
            <a:pPr lvl="0"/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ompletamento </a:t>
            </a:r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testo a buchi</a:t>
            </a:r>
          </a:p>
          <a:p>
            <a:pPr lvl="0"/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iordina </a:t>
            </a:r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le sequenze </a:t>
            </a:r>
          </a:p>
          <a:p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…. a</a:t>
            </a:r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ltro</a:t>
            </a:r>
            <a:endParaRPr lang="it-IT" sz="8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E’ importante che tutti i bambini, </a:t>
            </a:r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al termine </a:t>
            </a:r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del  percorso,  </a:t>
            </a:r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abbiano provato </a:t>
            </a:r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ciascuna attività</a:t>
            </a:r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4196" y="2228431"/>
            <a:ext cx="2020844" cy="11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233560" cy="4675170"/>
          </a:xfrm>
          <a:prstGeom prst="rect">
            <a:avLst/>
          </a:prstGeom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15160" y="692696"/>
            <a:ext cx="6866520" cy="1296144"/>
          </a:xfrm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</a:rPr>
              <a:t>«Per 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</a:rPr>
              <a:t>insegnare bisogna </a:t>
            </a:r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</a:rPr>
              <a:t>emozionare»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  (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Maria Montessori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2848" cy="1008112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I bambini  della scuola primaria </a:t>
            </a:r>
            <a:br>
              <a:rPr lang="it-IT" sz="3600" dirty="0" smtClean="0"/>
            </a:br>
            <a:r>
              <a:rPr lang="it-IT" sz="3600" dirty="0" smtClean="0"/>
              <a:t>«B. </a:t>
            </a:r>
            <a:r>
              <a:rPr lang="it-IT" sz="3600" dirty="0" err="1" smtClean="0"/>
              <a:t>Bartoccini</a:t>
            </a:r>
            <a:r>
              <a:rPr lang="it-IT" sz="3600" dirty="0" smtClean="0"/>
              <a:t>» di Pistrino ringraziano</a:t>
            </a: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904656" cy="44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24814"/>
          <a:stretch>
            <a:fillRect/>
          </a:stretch>
        </p:blipFill>
        <p:spPr>
          <a:xfrm rot="420000">
            <a:off x="3498237" y="1126969"/>
            <a:ext cx="4617720" cy="3931920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3312368" cy="4392488"/>
          </a:xfrm>
        </p:spPr>
        <p:txBody>
          <a:bodyPr>
            <a:noAutofit/>
          </a:bodyPr>
          <a:lstStyle/>
          <a:p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 </a:t>
            </a:r>
            <a:r>
              <a:rPr lang="it-IT" sz="20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iniziare:</a:t>
            </a:r>
            <a:br>
              <a:rPr lang="it-IT" sz="20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it-IT" sz="20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it-IT" sz="20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forte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condivisione per le buone pratiche, </a:t>
            </a:r>
          </a:p>
          <a:p>
            <a:endParaRPr lang="it-IT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motivazione </a:t>
            </a:r>
          </a:p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tanta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voglia di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fare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</a:p>
          <a:p>
            <a:endParaRPr lang="it-IT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apertura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nei confronti di </a:t>
            </a:r>
            <a:endParaRPr lang="it-IT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una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didattica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laboratoriale,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it-IT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aule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accoglienti.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0419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3" y="4073072"/>
            <a:ext cx="4032448" cy="22682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7" y="908720"/>
            <a:ext cx="4032448" cy="30243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7968" y="2240868"/>
            <a:ext cx="524858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57" y="2409630"/>
            <a:ext cx="2359923" cy="419745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8" y="2132856"/>
            <a:ext cx="2520977" cy="4481736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251520" y="916166"/>
            <a:ext cx="8640960" cy="928658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… agorà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angolo delle lettere  e dei numeri, delle  emozioni, tavoli cooperativi ,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pannellistica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verticale comunicativa , condivisione materiali , arredi nuovi e colorati , buchette per riporre materiali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ecc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…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2494" y="2872625"/>
            <a:ext cx="4780113" cy="2688814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7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188" y="476672"/>
            <a:ext cx="8352928" cy="251453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/>
              <a:t/>
            </a:r>
            <a:br>
              <a:rPr lang="it-IT" sz="2700" dirty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/>
              <a:t/>
            </a:r>
            <a:br>
              <a:rPr lang="it-IT" sz="2700" dirty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/>
              <a:t/>
            </a:r>
            <a:br>
              <a:rPr lang="it-IT" sz="2700" dirty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/>
              <a:t/>
            </a:r>
            <a:br>
              <a:rPr lang="it-IT" sz="2700" dirty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/>
              <a:t/>
            </a:r>
            <a:br>
              <a:rPr lang="it-IT" sz="2700" dirty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/>
              <a:t/>
            </a:r>
            <a:br>
              <a:rPr lang="it-IT" sz="2700" dirty="0"/>
            </a:br>
            <a:r>
              <a:rPr lang="it-IT" sz="2700" b="1" dirty="0" smtClean="0"/>
              <a:t>Presa </a:t>
            </a:r>
            <a:r>
              <a:rPr lang="it-IT" sz="2700" b="1" dirty="0"/>
              <a:t>di coscienza da parte dell’alunno di tutto il sistema di responsabilità che ruota intorno alla </a:t>
            </a:r>
            <a:r>
              <a:rPr lang="it-IT" sz="2700" b="1" dirty="0" smtClean="0"/>
              <a:t>classe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Gli oggetti della classe </a:t>
            </a:r>
            <a:br>
              <a:rPr lang="it-IT" sz="2200" dirty="0" smtClean="0"/>
            </a:br>
            <a:r>
              <a:rPr lang="it-IT" sz="2200" dirty="0"/>
              <a:t>U</a:t>
            </a:r>
            <a:r>
              <a:rPr lang="it-IT" sz="2200" dirty="0" smtClean="0"/>
              <a:t>tilizzo strumenti didattici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01956"/>
            <a:ext cx="8229600" cy="352264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68314"/>
            <a:ext cx="6480720" cy="36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681" y="725583"/>
            <a:ext cx="5266928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      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1437" y="2209365"/>
            <a:ext cx="5616625" cy="31593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8880"/>
            <a:ext cx="4290221" cy="32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272808" cy="2808312"/>
          </a:xfrm>
        </p:spPr>
        <p:txBody>
          <a:bodyPr>
            <a:normAutofit/>
          </a:bodyPr>
          <a:lstStyle/>
          <a:p>
            <a:r>
              <a:rPr lang="it-IT" sz="2200" b="1" i="1" dirty="0" smtClean="0"/>
              <a:t/>
            </a:r>
            <a:br>
              <a:rPr lang="it-IT" sz="2200" b="1" i="1" dirty="0" smtClean="0"/>
            </a:br>
            <a:r>
              <a:rPr lang="it-IT" sz="2700" b="1" i="1" dirty="0" smtClean="0"/>
              <a:t>La </a:t>
            </a:r>
            <a:r>
              <a:rPr lang="it-IT" sz="2700" b="1" i="1" dirty="0"/>
              <a:t>possibilità di scelta per ciascun alunno di essere protagonista attivo del proprio percorso di apprendimento e la differenziazione delle attività da proporre</a:t>
            </a:r>
            <a:r>
              <a:rPr lang="it-IT" sz="5300" dirty="0"/>
              <a:t/>
            </a:r>
            <a:br>
              <a:rPr lang="it-IT" sz="5300" dirty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996952"/>
            <a:ext cx="6336704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752" y="1052736"/>
            <a:ext cx="7848872" cy="3096344"/>
          </a:xfrm>
        </p:spPr>
        <p:txBody>
          <a:bodyPr>
            <a:normAutofit fontScale="90000"/>
          </a:bodyPr>
          <a:lstStyle/>
          <a:p>
            <a:r>
              <a:rPr lang="it-IT" sz="5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b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it-IT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99592" y="5065612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it-IT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   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«Faccio quello che voglio» 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59632" y="1039772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latin typeface="+mj-lt"/>
                <a:ea typeface="Arial" panose="020B0604020202020204" pitchFamily="34" charset="0"/>
              </a:rPr>
              <a:t>   </a:t>
            </a: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</a:rPr>
              <a:t>«</a:t>
            </a: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</a:rPr>
              <a:t>Maestra cosa  devo fare</a:t>
            </a: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</a:rPr>
              <a:t>...»</a:t>
            </a:r>
          </a:p>
          <a:p>
            <a:pPr algn="ctr"/>
            <a:endParaRPr lang="it-IT" sz="24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t-IT" sz="2400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it-IT" sz="2400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….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didattica ( a maglia larga)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che abbiamo sposato parte dalle  idee </a:t>
            </a:r>
            <a:endParaRPr lang="it-IT" sz="2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dei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bambini e dei ragazzi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r>
              <a:rPr lang="it-IT" sz="2400" dirty="0">
                <a:latin typeface="+mj-lt"/>
              </a:rPr>
              <a:t> </a:t>
            </a:r>
            <a:endParaRPr lang="it-IT" sz="2400" dirty="0" smtClean="0">
              <a:latin typeface="+mj-lt"/>
            </a:endParaRPr>
          </a:p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Non tutto si può affrontare per scoperta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</a:p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l’idea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Ci deve arrivare da sé» </a:t>
            </a:r>
            <a:endParaRPr lang="it-IT" sz="2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richiede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il giusto equilibrio</a:t>
            </a:r>
            <a:endParaRPr lang="it-I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33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1944</TotalTime>
  <Words>728</Words>
  <Application>Microsoft Office PowerPoint</Application>
  <PresentationFormat>Presentazione su schermo (4:3)</PresentationFormat>
  <Paragraphs>82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Constantia</vt:lpstr>
      <vt:lpstr>Times New Roman</vt:lpstr>
      <vt:lpstr>Wingdings 2</vt:lpstr>
      <vt:lpstr>Equinozio</vt:lpstr>
      <vt:lpstr>                        ISTITUTO COMPRENSIVO ST. " L. DA VINCI"                                          SAN GIUSTINO - CITERNA      A.S. 2018/2019 </vt:lpstr>
      <vt:lpstr>PER IMPARARE A DIFFERENZIARE LE ATTIVITA’ E’ NECESSARIA UNA   RIFLESSIONE  CONTINUA  ED E’ FONDAMENTALE RIVEDERE  LE PROPRIE PRATICHE IN CLASSE   5 anni di Senza Zaino alla primaria Bartoccini     </vt:lpstr>
      <vt:lpstr>Presentazione standard di PowerPoint</vt:lpstr>
      <vt:lpstr>Presentazione standard di PowerPoint</vt:lpstr>
      <vt:lpstr>Presentazione standard di PowerPoint</vt:lpstr>
      <vt:lpstr>              Presa di coscienza da parte dell’alunno di tutto il sistema di responsabilità che ruota intorno alla classe Gli oggetti della classe  Utilizzo strumenti didattici </vt:lpstr>
      <vt:lpstr>          </vt:lpstr>
      <vt:lpstr> La possibilità di scelta per ciascun alunno di essere protagonista attivo del proprio percorso di apprendimento e la differenziazione delle attività da proporre </vt:lpstr>
      <vt:lpstr>       </vt:lpstr>
      <vt:lpstr>Presentazione standard di PowerPoint</vt:lpstr>
      <vt:lpstr>DIFFERENZIARE L’INSEGNAMENTO   DIFFERENZIARE L’ APPRENDIMENTO  </vt:lpstr>
      <vt:lpstr>Lo studente valuta se è meglio per lui eseguire prima i compiti meno piacevoli e comunque più impegnativi o un compito più facile che possa essere introduttivo per uno più difficile. </vt:lpstr>
      <vt:lpstr>Presentazione standard di PowerPoint</vt:lpstr>
      <vt:lpstr>Presentazione standard di PowerPoint</vt:lpstr>
      <vt:lpstr>LA ROTAZIONE 1</vt:lpstr>
      <vt:lpstr>            LA ROTAZIONE 2</vt:lpstr>
      <vt:lpstr>            LE STAZIONI</vt:lpstr>
      <vt:lpstr>   DIVISIONE COMPITI PER UN PROGETTO Compiti diversi per un progetto unitario </vt:lpstr>
      <vt:lpstr>Presentazione standard di PowerPoint</vt:lpstr>
      <vt:lpstr>    ALLINEAMENTO PREVENTIVO</vt:lpstr>
      <vt:lpstr>SCEGLI L’ALTERNATIVA CHE FA PER TE </vt:lpstr>
      <vt:lpstr>Presentazione standard di PowerPoint</vt:lpstr>
      <vt:lpstr>I bambini  della scuola primaria  «B. Bartoccini» di Pistrino ringraziano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noemi aldebrandi</cp:lastModifiedBy>
  <cp:revision>91</cp:revision>
  <dcterms:created xsi:type="dcterms:W3CDTF">2016-03-02T10:39:54Z</dcterms:created>
  <dcterms:modified xsi:type="dcterms:W3CDTF">2019-01-25T22:01:05Z</dcterms:modified>
</cp:coreProperties>
</file>